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260" r:id="rId2"/>
    <p:sldId id="313" r:id="rId3"/>
    <p:sldId id="312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271" r:id="rId42"/>
    <p:sldId id="27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706" autoAdjust="0"/>
  </p:normalViewPr>
  <p:slideViewPr>
    <p:cSldViewPr>
      <p:cViewPr varScale="1">
        <p:scale>
          <a:sx n="63" d="100"/>
          <a:sy n="63" d="100"/>
        </p:scale>
        <p:origin x="736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E3111D9D-D3C9-4E17-96FD-03F9D8077B7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81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C4F97-2946-4FE6-A7C1-2F60C1DD7F85}" type="datetimeFigureOut">
              <a:rPr lang="id-ID"/>
              <a:pPr>
                <a:defRPr/>
              </a:pPr>
              <a:t>17/03/2019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DB7447-4B05-4DDD-976E-2477348B0652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027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FE2824-C2A0-4931-BB32-60B24BDBB3CC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7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FE2824-C2A0-4931-BB32-60B24BDBB3CC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1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7230"/>
            <a:ext cx="10515600" cy="9934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B0FE2824-C2A0-4931-BB32-60B24BDBB3CC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8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BD8934-DD9F-4353-B95A-4272E31DFD01}" type="datetimeFigureOut">
              <a:rPr lang="id-ID"/>
              <a:pPr>
                <a:defRPr/>
              </a:pPr>
              <a:t>17/03/2019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036D58-4606-44E7-B65B-D3CEEE33D4F0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027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FE2824-C2A0-4931-BB32-60B24BDBB3CC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5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FE2824-C2A0-4931-BB32-60B24BDBB3CC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4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FE2824-C2A0-4931-BB32-60B24BDBB3CC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4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FE2824-C2A0-4931-BB32-60B24BDBB3CC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8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FE2824-C2A0-4931-BB32-60B24BDBB3CC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2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FE2824-C2A0-4931-BB32-60B24BDBB3CC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fld id="{B0FE2824-C2A0-4931-BB32-60B24BDBB3CC}" type="datetimeFigureOut">
              <a:rPr lang="en-US" smtClean="0"/>
              <a:pPr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MS PGothic" panose="020B0600070205080204" pitchFamily="34" charset="-128"/>
          <a:cs typeface="ＭＳ Ｐゴシック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0"/>
            <a:ext cx="2352675" cy="781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6651"/>
            <a:ext cx="12192000" cy="6191349"/>
          </a:xfrm>
          <a:prstGeom prst="rect">
            <a:avLst/>
          </a:prstGeom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9629588" y="1787396"/>
            <a:ext cx="248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2000" dirty="0"/>
              <a:t>S-1 </a:t>
            </a:r>
            <a:r>
              <a:rPr lang="en-US" sz="2000" dirty="0" err="1"/>
              <a:t>Teknik</a:t>
            </a:r>
            <a:r>
              <a:rPr lang="en-US" sz="2000" dirty="0"/>
              <a:t> </a:t>
            </a:r>
            <a:r>
              <a:rPr lang="en-US" sz="2000" dirty="0" err="1"/>
              <a:t>Informatika</a:t>
            </a:r>
            <a:endParaRPr lang="en-US" sz="2000" dirty="0"/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5728351" y="351304"/>
            <a:ext cx="620964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D" sz="3600" b="1" dirty="0" err="1"/>
              <a:t>Recurrens</a:t>
            </a:r>
            <a:r>
              <a:rPr lang="en-ID" sz="3600" b="1" dirty="0"/>
              <a:t> &amp; Divide-Conquer P1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9525000" y="2101547"/>
            <a:ext cx="26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Jatinangor</a:t>
            </a:r>
            <a:r>
              <a:rPr lang="en-US" dirty="0"/>
              <a:t>, 19 </a:t>
            </a:r>
            <a:r>
              <a:rPr lang="en-US" dirty="0" err="1"/>
              <a:t>Maret</a:t>
            </a:r>
            <a:r>
              <a:rPr lang="en-US" dirty="0"/>
              <a:t> 2019</a:t>
            </a: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6007659" y="950024"/>
            <a:ext cx="59303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2000" dirty="0" err="1"/>
              <a:t>Ino</a:t>
            </a:r>
            <a:r>
              <a:rPr lang="en-US" sz="2000" dirty="0"/>
              <a:t> </a:t>
            </a:r>
            <a:r>
              <a:rPr lang="en-US" sz="2000" dirty="0" err="1"/>
              <a:t>Suryana</a:t>
            </a:r>
            <a:r>
              <a:rPr lang="en-US" sz="2000" dirty="0"/>
              <a:t>, Drs., </a:t>
            </a:r>
            <a:r>
              <a:rPr lang="en-US" sz="2000" dirty="0" err="1"/>
              <a:t>M.Kom</a:t>
            </a:r>
            <a:r>
              <a:rPr lang="en-US" sz="2000" dirty="0"/>
              <a:t> &amp; Mira Suryani, </a:t>
            </a:r>
            <a:r>
              <a:rPr lang="en-US" sz="2000" dirty="0" err="1"/>
              <a:t>S.Pd</a:t>
            </a:r>
            <a:r>
              <a:rPr lang="en-US" sz="2000" dirty="0"/>
              <a:t>., </a:t>
            </a:r>
            <a:r>
              <a:rPr lang="en-US" sz="2000" dirty="0" err="1"/>
              <a:t>M.Kom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130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9069A-0619-4D46-B256-31DF6B65C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10515600" cy="993458"/>
          </a:xfrm>
        </p:spPr>
        <p:txBody>
          <a:bodyPr/>
          <a:lstStyle/>
          <a:p>
            <a:r>
              <a:rPr lang="en-ID" b="1" dirty="0" err="1"/>
              <a:t>Bedah</a:t>
            </a:r>
            <a:r>
              <a:rPr lang="en-ID" b="1" dirty="0"/>
              <a:t> </a:t>
            </a:r>
            <a:r>
              <a:rPr lang="en-ID" b="1" dirty="0" err="1"/>
              <a:t>Algoritma</a:t>
            </a:r>
            <a:r>
              <a:rPr lang="en-ID" b="1" dirty="0"/>
              <a:t> Merge-Sort (4)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E76E86-F7F2-445C-BC51-24168E4177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1103721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D" b="1" dirty="0" err="1"/>
                  <a:t>Prosedur</a:t>
                </a:r>
                <a:r>
                  <a:rPr lang="en-ID" b="1" dirty="0"/>
                  <a:t> MERGE</a:t>
                </a:r>
              </a:p>
              <a:p>
                <a:r>
                  <a:rPr lang="en-US" dirty="0" err="1"/>
                  <a:t>Prosedur</a:t>
                </a:r>
                <a:r>
                  <a:rPr lang="en-US" dirty="0"/>
                  <a:t> merge </a:t>
                </a:r>
                <a:r>
                  <a:rPr lang="en-US" dirty="0" err="1"/>
                  <a:t>berikut</a:t>
                </a:r>
                <a:r>
                  <a:rPr lang="en-US" dirty="0"/>
                  <a:t> </a:t>
                </a:r>
                <a:r>
                  <a:rPr lang="en-US" dirty="0" err="1"/>
                  <a:t>mengasumsikan</a:t>
                </a:r>
                <a:r>
                  <a:rPr lang="en-US" dirty="0"/>
                  <a:t> </a:t>
                </a:r>
                <a:r>
                  <a:rPr lang="en-US" dirty="0" err="1"/>
                  <a:t>bahwa</a:t>
                </a:r>
                <a:r>
                  <a:rPr lang="en-US" dirty="0"/>
                  <a:t> </a:t>
                </a:r>
                <a:r>
                  <a:rPr lang="en-ID" dirty="0"/>
                  <a:t>subarray A[</a:t>
                </a:r>
                <a:r>
                  <a:rPr lang="en-ID" dirty="0" err="1"/>
                  <a:t>p..q</a:t>
                </a:r>
                <a:r>
                  <a:rPr lang="en-ID" dirty="0"/>
                  <a:t>] dan A[q+1 .. r] </a:t>
                </a:r>
                <a:r>
                  <a:rPr lang="en-ID" dirty="0" err="1"/>
                  <a:t>berada</a:t>
                </a:r>
                <a:r>
                  <a:rPr lang="en-ID" dirty="0"/>
                  <a:t> pada </a:t>
                </a:r>
                <a:r>
                  <a:rPr lang="en-ID" dirty="0" err="1"/>
                  <a:t>kondisi</a:t>
                </a:r>
                <a:r>
                  <a:rPr lang="en-ID" dirty="0"/>
                  <a:t> </a:t>
                </a:r>
                <a:r>
                  <a:rPr lang="en-ID" dirty="0" err="1"/>
                  <a:t>terurut</a:t>
                </a:r>
                <a:r>
                  <a:rPr lang="en-ID" dirty="0"/>
                  <a:t>. </a:t>
                </a:r>
                <a:r>
                  <a:rPr lang="en-ID" dirty="0" err="1"/>
                  <a:t>Prosedur</a:t>
                </a:r>
                <a:r>
                  <a:rPr lang="en-ID" dirty="0"/>
                  <a:t> merge </a:t>
                </a:r>
                <a:r>
                  <a:rPr lang="en-ID" dirty="0" err="1"/>
                  <a:t>menggabungkan</a:t>
                </a:r>
                <a:r>
                  <a:rPr lang="en-ID" dirty="0"/>
                  <a:t> </a:t>
                </a:r>
                <a:r>
                  <a:rPr lang="en-ID" dirty="0" err="1"/>
                  <a:t>kedua</a:t>
                </a:r>
                <a:r>
                  <a:rPr lang="en-ID" dirty="0"/>
                  <a:t> subarray </a:t>
                </a:r>
                <a:r>
                  <a:rPr lang="en-ID" dirty="0" err="1"/>
                  <a:t>untuk</a:t>
                </a:r>
                <a:r>
                  <a:rPr lang="en-ID" dirty="0"/>
                  <a:t> </a:t>
                </a:r>
                <a:r>
                  <a:rPr lang="en-ID" dirty="0" err="1"/>
                  <a:t>membentuk</a:t>
                </a:r>
                <a:r>
                  <a:rPr lang="en-ID" dirty="0"/>
                  <a:t> 1 subarray </a:t>
                </a:r>
                <a:r>
                  <a:rPr lang="en-ID" dirty="0" err="1"/>
                  <a:t>terurut</a:t>
                </a:r>
                <a:r>
                  <a:rPr lang="en-ID" dirty="0"/>
                  <a:t> yang </a:t>
                </a:r>
                <a:r>
                  <a:rPr lang="en-ID" dirty="0" err="1"/>
                  <a:t>menggantikan</a:t>
                </a:r>
                <a:r>
                  <a:rPr lang="en-ID" dirty="0"/>
                  <a:t> array </a:t>
                </a:r>
                <a:r>
                  <a:rPr lang="en-ID" dirty="0" err="1"/>
                  <a:t>saat</a:t>
                </a:r>
                <a:r>
                  <a:rPr lang="en-ID" dirty="0"/>
                  <a:t> </a:t>
                </a:r>
                <a:r>
                  <a:rPr lang="en-ID" dirty="0" err="1"/>
                  <a:t>ini</a:t>
                </a:r>
                <a:r>
                  <a:rPr lang="en-ID" dirty="0"/>
                  <a:t> A[</a:t>
                </a:r>
                <a:r>
                  <a:rPr lang="en-ID" dirty="0" err="1"/>
                  <a:t>p..r</a:t>
                </a:r>
                <a:r>
                  <a:rPr lang="en-ID" dirty="0"/>
                  <a:t>] </a:t>
                </a:r>
                <a:r>
                  <a:rPr lang="en-ID" dirty="0">
                    <a:solidFill>
                      <a:srgbClr val="FF0000"/>
                    </a:solidFill>
                  </a:rPr>
                  <a:t>(input).</a:t>
                </a:r>
              </a:p>
              <a:p>
                <a:r>
                  <a:rPr lang="en-ID" dirty="0" err="1"/>
                  <a:t>Ini</a:t>
                </a:r>
                <a:r>
                  <a:rPr lang="en-ID" dirty="0"/>
                  <a:t> </a:t>
                </a:r>
                <a:r>
                  <a:rPr lang="en-ID" dirty="0" err="1"/>
                  <a:t>membutuhkan</a:t>
                </a:r>
                <a:r>
                  <a:rPr lang="en-ID" dirty="0"/>
                  <a:t> </a:t>
                </a:r>
                <a:r>
                  <a:rPr lang="en-ID" dirty="0" err="1"/>
                  <a:t>waktu</a:t>
                </a:r>
                <a:r>
                  <a:rPr lang="en-ID" dirty="0"/>
                  <a:t> Θ(n), </a:t>
                </a:r>
                <a:r>
                  <a:rPr lang="en-ID" dirty="0" err="1"/>
                  <a:t>dimana</a:t>
                </a:r>
                <a:r>
                  <a:rPr lang="en-ID" dirty="0"/>
                  <a:t> n = r-p+1 </a:t>
                </a:r>
                <a:r>
                  <a:rPr lang="en-ID" dirty="0" err="1"/>
                  <a:t>adalah</a:t>
                </a:r>
                <a:r>
                  <a:rPr lang="en-ID" dirty="0"/>
                  <a:t> </a:t>
                </a:r>
                <a:r>
                  <a:rPr lang="en-ID" dirty="0" err="1"/>
                  <a:t>jumlah</a:t>
                </a:r>
                <a:r>
                  <a:rPr lang="en-ID" dirty="0"/>
                  <a:t> yang </a:t>
                </a:r>
                <a:r>
                  <a:rPr lang="en-ID" dirty="0" err="1"/>
                  <a:t>digabungkan</a:t>
                </a:r>
                <a:endParaRPr lang="en-ID" dirty="0"/>
              </a:p>
              <a:p>
                <a:r>
                  <a:rPr lang="en-ID" dirty="0" err="1"/>
                  <a:t>Untuk</a:t>
                </a:r>
                <a:r>
                  <a:rPr lang="en-ID" dirty="0"/>
                  <a:t> </a:t>
                </a:r>
                <a:r>
                  <a:rPr lang="en-ID" dirty="0" err="1"/>
                  <a:t>menyederhanakan</a:t>
                </a:r>
                <a:r>
                  <a:rPr lang="en-ID" dirty="0"/>
                  <a:t> code, </a:t>
                </a:r>
                <a:r>
                  <a:rPr lang="en-ID" dirty="0" err="1"/>
                  <a:t>digunakanlah</a:t>
                </a:r>
                <a:r>
                  <a:rPr lang="en-ID" dirty="0"/>
                  <a:t> </a:t>
                </a:r>
                <a:r>
                  <a:rPr lang="en-ID" dirty="0" err="1"/>
                  <a:t>elemen</a:t>
                </a:r>
                <a:r>
                  <a:rPr lang="en-ID" dirty="0"/>
                  <a:t> sentinel (</a:t>
                </a:r>
                <a:r>
                  <a:rPr lang="en-ID" dirty="0" err="1"/>
                  <a:t>dengan</a:t>
                </a:r>
                <a:r>
                  <a:rPr lang="en-ID" dirty="0"/>
                  <a:t> </a:t>
                </a:r>
                <a:r>
                  <a:rPr lang="en-ID" dirty="0" err="1"/>
                  <a:t>nilai</a:t>
                </a:r>
                <a:r>
                  <a:rPr lang="en-ID" dirty="0"/>
                  <a:t> </a:t>
                </a:r>
                <a14:m>
                  <m:oMath xmlns:m="http://schemas.openxmlformats.org/officeDocument/2006/math">
                    <m:r>
                      <a:rPr lang="en-ID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ID" dirty="0"/>
                  <a:t>) </a:t>
                </a:r>
                <a:r>
                  <a:rPr lang="nn-NO" dirty="0"/>
                  <a:t>untuk menghindari keharusan memeriksa apakah subarray kosong di setiap langkah dasar.</a:t>
                </a:r>
                <a:endParaRPr lang="en-ID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E76E86-F7F2-445C-BC51-24168E4177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11037212" cy="4351338"/>
              </a:xfrm>
              <a:blipFill>
                <a:blip r:embed="rId2"/>
                <a:stretch>
                  <a:fillRect l="-1104" t="-2384" r="-221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658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DD68AD-6340-44E0-B91A-55C90A0F8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09600"/>
            <a:ext cx="5980304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8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0EF1-DA38-444B-8C72-83F6A3857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/>
              <a:t>Running Time MERGE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5FEE02-36E9-42FE-940E-12D31C412C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en-ID" dirty="0" err="1"/>
                  <a:t>Untuk</a:t>
                </a:r>
                <a:r>
                  <a:rPr lang="en-ID" dirty="0"/>
                  <a:t> </a:t>
                </a:r>
                <a:r>
                  <a:rPr lang="en-ID" dirty="0" err="1"/>
                  <a:t>melihat</a:t>
                </a:r>
                <a:r>
                  <a:rPr lang="en-ID" dirty="0"/>
                  <a:t> running time </a:t>
                </a:r>
                <a:r>
                  <a:rPr lang="en-ID" dirty="0" err="1"/>
                  <a:t>prosedur</a:t>
                </a:r>
                <a:r>
                  <a:rPr lang="en-ID" dirty="0"/>
                  <a:t> MERGE </a:t>
                </a:r>
                <a:r>
                  <a:rPr lang="en-ID" dirty="0" err="1"/>
                  <a:t>berjalan</a:t>
                </a:r>
                <a:r>
                  <a:rPr lang="en-ID" dirty="0"/>
                  <a:t> di Θ(n), </a:t>
                </a:r>
                <a:r>
                  <a:rPr lang="en-ID" dirty="0" err="1"/>
                  <a:t>dimana</a:t>
                </a:r>
                <a:r>
                  <a:rPr lang="en-ID" dirty="0"/>
                  <a:t> n-p+1, </a:t>
                </a:r>
                <a:r>
                  <a:rPr lang="en-ID" dirty="0" err="1"/>
                  <a:t>perhatikan</a:t>
                </a:r>
                <a:r>
                  <a:rPr lang="en-ID" dirty="0"/>
                  <a:t> </a:t>
                </a:r>
                <a:r>
                  <a:rPr lang="en-ID" dirty="0" err="1"/>
                  <a:t>perulangan</a:t>
                </a:r>
                <a:r>
                  <a:rPr lang="en-ID" dirty="0"/>
                  <a:t> for pada </a:t>
                </a:r>
                <a:r>
                  <a:rPr lang="en-ID" dirty="0" err="1"/>
                  <a:t>baris</a:t>
                </a:r>
                <a:r>
                  <a:rPr lang="en-ID" dirty="0"/>
                  <a:t> </a:t>
                </a:r>
                <a:r>
                  <a:rPr lang="en-ID" dirty="0" err="1"/>
                  <a:t>ke</a:t>
                </a:r>
                <a:r>
                  <a:rPr lang="en-ID" dirty="0"/>
                  <a:t> 3 dan 4, </a:t>
                </a:r>
              </a:p>
              <a:p>
                <a:pPr marL="0" indent="0" algn="just">
                  <a:buNone/>
                </a:pPr>
                <a:endParaRPr lang="en-ID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D" i="0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ID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D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D" i="1" dirty="0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n-ID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D" i="1" dirty="0" smtClean="0">
                        <a:latin typeface="Cambria Math" panose="02040503050406030204" pitchFamily="18" charset="0"/>
                      </a:rPr>
                      <m:t>2)= </m:t>
                    </m:r>
                    <m:r>
                      <m:rPr>
                        <m:sty m:val="p"/>
                      </m:rPr>
                      <a:rPr lang="en-ID" i="0" dirty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ID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D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D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D" dirty="0"/>
                  <a:t> </a:t>
                </a:r>
              </a:p>
              <a:p>
                <a:pPr marL="0" indent="0" algn="just">
                  <a:buNone/>
                </a:pPr>
                <a:endParaRPr lang="en-ID" dirty="0"/>
              </a:p>
              <a:p>
                <a:pPr marL="0" indent="0" algn="just">
                  <a:buNone/>
                </a:pPr>
                <a:r>
                  <a:rPr lang="en-ID" dirty="0"/>
                  <a:t>dan </a:t>
                </a:r>
                <a:r>
                  <a:rPr lang="en-ID" dirty="0" err="1"/>
                  <a:t>ada</a:t>
                </a:r>
                <a:r>
                  <a:rPr lang="en-ID" dirty="0"/>
                  <a:t> </a:t>
                </a:r>
                <a:r>
                  <a:rPr lang="en-ID" dirty="0" err="1"/>
                  <a:t>sejumlah</a:t>
                </a:r>
                <a:r>
                  <a:rPr lang="en-ID" dirty="0"/>
                  <a:t> n </a:t>
                </a:r>
                <a:r>
                  <a:rPr lang="en-ID" dirty="0" err="1"/>
                  <a:t>iterasi</a:t>
                </a:r>
                <a:r>
                  <a:rPr lang="en-ID" dirty="0"/>
                  <a:t> pada </a:t>
                </a:r>
                <a:r>
                  <a:rPr lang="en-ID" dirty="0" err="1"/>
                  <a:t>baris</a:t>
                </a:r>
                <a:r>
                  <a:rPr lang="en-ID" dirty="0"/>
                  <a:t> </a:t>
                </a:r>
                <a:r>
                  <a:rPr lang="en-ID" dirty="0" err="1"/>
                  <a:t>ke</a:t>
                </a:r>
                <a:r>
                  <a:rPr lang="en-ID" dirty="0"/>
                  <a:t> 8-12 yang </a:t>
                </a:r>
                <a:r>
                  <a:rPr lang="en-ID" dirty="0" err="1"/>
                  <a:t>membutuhkan</a:t>
                </a:r>
                <a:r>
                  <a:rPr lang="en-ID" dirty="0"/>
                  <a:t> </a:t>
                </a:r>
                <a:r>
                  <a:rPr lang="en-ID" dirty="0" err="1"/>
                  <a:t>waktu</a:t>
                </a:r>
                <a:r>
                  <a:rPr lang="en-ID" dirty="0"/>
                  <a:t> </a:t>
                </a:r>
                <a:r>
                  <a:rPr lang="en-ID" dirty="0" err="1"/>
                  <a:t>konstan</a:t>
                </a:r>
                <a:r>
                  <a:rPr lang="en-ID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5FEE02-36E9-42FE-940E-12D31C412C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422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C875-58AC-4FD5-AD6A-6041E4A29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515600" cy="993458"/>
          </a:xfrm>
        </p:spPr>
        <p:txBody>
          <a:bodyPr/>
          <a:lstStyle/>
          <a:p>
            <a:r>
              <a:rPr lang="en-ID" dirty="0" err="1"/>
              <a:t>Contoh</a:t>
            </a:r>
            <a:r>
              <a:rPr lang="en-ID" dirty="0"/>
              <a:t>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767FF-79CD-4442-ABBA-0014074D2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990" y="1295400"/>
            <a:ext cx="10515600" cy="4351338"/>
          </a:xfrm>
        </p:spPr>
        <p:txBody>
          <a:bodyPr/>
          <a:lstStyle/>
          <a:p>
            <a:r>
              <a:rPr lang="en-ID" dirty="0"/>
              <a:t>MERGE(A, 9, 12, 16), </a:t>
            </a:r>
            <a:r>
              <a:rPr lang="en-ID" dirty="0" err="1"/>
              <a:t>dimana</a:t>
            </a:r>
            <a:r>
              <a:rPr lang="en-ID" dirty="0"/>
              <a:t> subarray A[9 .. 16] </a:t>
            </a:r>
            <a:r>
              <a:rPr lang="en-ID" dirty="0" err="1"/>
              <a:t>mengandung</a:t>
            </a:r>
            <a:r>
              <a:rPr lang="en-ID" dirty="0"/>
              <a:t> </a:t>
            </a:r>
            <a:r>
              <a:rPr lang="en-ID" dirty="0" err="1"/>
              <a:t>sekuen</a:t>
            </a:r>
            <a:r>
              <a:rPr lang="en-ID" dirty="0"/>
              <a:t> (2,4,5,7,1,2,3,6)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90D2A-432C-4C04-A792-17C9A3D06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33600"/>
            <a:ext cx="8763000" cy="422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5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4BB4C8-240F-4EDB-9214-2DCE847F1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457200"/>
            <a:ext cx="8305800" cy="589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6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E2C54-A599-44F5-8077-6DEF701B6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 err="1"/>
              <a:t>Ringkasan</a:t>
            </a:r>
            <a:r>
              <a:rPr lang="en-ID" b="1" dirty="0"/>
              <a:t> </a:t>
            </a:r>
            <a:r>
              <a:rPr lang="en-ID" b="1" dirty="0" err="1"/>
              <a:t>Paradigma</a:t>
            </a:r>
            <a:r>
              <a:rPr lang="en-ID" b="1" dirty="0"/>
              <a:t> Divide &amp; Conquer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4883B-A4F7-4100-BD21-93B1F9562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 err="1"/>
              <a:t>Algoritma</a:t>
            </a:r>
            <a:r>
              <a:rPr lang="en-ID" dirty="0"/>
              <a:t> merge-sort </a:t>
            </a:r>
            <a:r>
              <a:rPr lang="en-ID" dirty="0" err="1"/>
              <a:t>sangat</a:t>
            </a:r>
            <a:r>
              <a:rPr lang="en-ID" dirty="0"/>
              <a:t> </a:t>
            </a:r>
            <a:r>
              <a:rPr lang="en-ID" dirty="0" err="1"/>
              <a:t>mengikuti</a:t>
            </a:r>
            <a:r>
              <a:rPr lang="en-ID" dirty="0"/>
              <a:t> </a:t>
            </a:r>
            <a:r>
              <a:rPr lang="en-ID" dirty="0" err="1"/>
              <a:t>paradigma</a:t>
            </a:r>
            <a:r>
              <a:rPr lang="en-ID" dirty="0"/>
              <a:t> divide &amp; conquer:</a:t>
            </a:r>
          </a:p>
          <a:p>
            <a:r>
              <a:rPr lang="en-ID" b="1" dirty="0"/>
              <a:t>Divide </a:t>
            </a:r>
            <a:r>
              <a:rPr lang="en-ID" dirty="0"/>
              <a:t>problem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subproblem</a:t>
            </a:r>
          </a:p>
          <a:p>
            <a:r>
              <a:rPr lang="en-ID" b="1" dirty="0"/>
              <a:t>Conquer </a:t>
            </a:r>
            <a:r>
              <a:rPr lang="en-ID" dirty="0"/>
              <a:t>subproblem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menyelesaikannya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b="1" dirty="0" err="1">
                <a:solidFill>
                  <a:srgbClr val="FF0000"/>
                </a:solidFill>
              </a:rPr>
              <a:t>rekursif</a:t>
            </a:r>
            <a:endParaRPr lang="en-ID" b="1" dirty="0">
              <a:solidFill>
                <a:srgbClr val="FF0000"/>
              </a:solidFill>
            </a:endParaRPr>
          </a:p>
          <a:p>
            <a:pPr marL="268288" indent="0">
              <a:buNone/>
            </a:pPr>
            <a:r>
              <a:rPr lang="en-ID" dirty="0" err="1"/>
              <a:t>Namun</a:t>
            </a:r>
            <a:r>
              <a:rPr lang="en-ID" dirty="0"/>
              <a:t>, </a:t>
            </a:r>
            <a:r>
              <a:rPr lang="en-ID" dirty="0" err="1"/>
              <a:t>apabila</a:t>
            </a:r>
            <a:r>
              <a:rPr lang="en-ID" dirty="0"/>
              <a:t> subproblem </a:t>
            </a:r>
            <a:r>
              <a:rPr lang="en-ID" dirty="0" err="1"/>
              <a:t>berukuran</a:t>
            </a:r>
            <a:r>
              <a:rPr lang="en-ID" dirty="0"/>
              <a:t> </a:t>
            </a:r>
            <a:r>
              <a:rPr lang="en-ID" dirty="0" err="1"/>
              <a:t>kecil</a:t>
            </a:r>
            <a:r>
              <a:rPr lang="en-ID" dirty="0"/>
              <a:t>, </a:t>
            </a:r>
            <a:r>
              <a:rPr lang="en-ID" dirty="0" err="1"/>
              <a:t>diselesaikan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.</a:t>
            </a:r>
          </a:p>
          <a:p>
            <a:pPr marL="268288" indent="-268288"/>
            <a:r>
              <a:rPr lang="en-ID" b="1" dirty="0"/>
              <a:t>Combine </a:t>
            </a:r>
            <a:r>
              <a:rPr lang="en-ID" dirty="0" err="1"/>
              <a:t>solusi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subproblem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solusi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original problem</a:t>
            </a:r>
            <a:endParaRPr lang="en-ID" b="1" dirty="0"/>
          </a:p>
          <a:p>
            <a:pPr marL="0" indent="0">
              <a:buNone/>
            </a:pPr>
            <a:r>
              <a:rPr lang="en-ID" dirty="0"/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36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8AA2B-510D-41E2-93AB-A41C17D73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6426"/>
            <a:ext cx="10515600" cy="993458"/>
          </a:xfrm>
        </p:spPr>
        <p:txBody>
          <a:bodyPr/>
          <a:lstStyle/>
          <a:p>
            <a:r>
              <a:rPr lang="en-ID" sz="4000" b="1" dirty="0"/>
              <a:t>Analisa </a:t>
            </a:r>
            <a:r>
              <a:rPr lang="en-ID" sz="4000" b="1" dirty="0" err="1"/>
              <a:t>Paradigma</a:t>
            </a:r>
            <a:r>
              <a:rPr lang="en-ID" sz="4000" b="1" dirty="0"/>
              <a:t> Divide &amp; Conquer</a:t>
            </a:r>
            <a:endParaRPr lang="en-US"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1FA83D-6866-4D77-B183-A3B7E5627A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114681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D" sz="2000" dirty="0"/>
                  <a:t>Gunakan </a:t>
                </a:r>
                <a:r>
                  <a:rPr lang="en-ID" sz="2000" dirty="0" err="1"/>
                  <a:t>sebuah</a:t>
                </a:r>
                <a:r>
                  <a:rPr lang="en-ID" sz="2000" dirty="0"/>
                  <a:t> </a:t>
                </a:r>
                <a:r>
                  <a:rPr lang="en-ID" sz="2000" dirty="0" err="1"/>
                  <a:t>persamaan</a:t>
                </a:r>
                <a:r>
                  <a:rPr lang="en-ID" sz="2000" dirty="0"/>
                  <a:t> </a:t>
                </a:r>
                <a:r>
                  <a:rPr lang="en-ID" sz="2000" dirty="0" err="1"/>
                  <a:t>rekurensi</a:t>
                </a:r>
                <a:r>
                  <a:rPr lang="en-ID" sz="2000" dirty="0"/>
                  <a:t> (</a:t>
                </a:r>
                <a:r>
                  <a:rPr lang="en-ID" sz="2000" dirty="0" err="1"/>
                  <a:t>umumnya</a:t>
                </a:r>
                <a:r>
                  <a:rPr lang="en-ID" sz="2000" dirty="0"/>
                  <a:t> </a:t>
                </a:r>
                <a:r>
                  <a:rPr lang="en-ID" sz="2000" dirty="0" err="1"/>
                  <a:t>sebuah</a:t>
                </a:r>
                <a:r>
                  <a:rPr lang="en-ID" sz="2000" dirty="0"/>
                  <a:t> </a:t>
                </a:r>
                <a:r>
                  <a:rPr lang="en-ID" sz="2000" dirty="0" err="1"/>
                  <a:t>perulangan</a:t>
                </a:r>
                <a:r>
                  <a:rPr lang="en-ID" sz="2000" dirty="0"/>
                  <a:t>) </a:t>
                </a:r>
                <a:r>
                  <a:rPr lang="en-ID" sz="2000" dirty="0" err="1"/>
                  <a:t>untuk</a:t>
                </a:r>
                <a:r>
                  <a:rPr lang="en-ID" sz="2000" dirty="0"/>
                  <a:t> </a:t>
                </a:r>
                <a:r>
                  <a:rPr lang="en-ID" sz="2000" dirty="0" err="1"/>
                  <a:t>mendeskripsikan</a:t>
                </a:r>
                <a:r>
                  <a:rPr lang="en-ID" sz="2000" dirty="0"/>
                  <a:t> running time </a:t>
                </a:r>
                <a:r>
                  <a:rPr lang="en-ID" sz="2000" dirty="0" err="1"/>
                  <a:t>dari</a:t>
                </a:r>
                <a:r>
                  <a:rPr lang="en-ID" sz="2000" dirty="0"/>
                  <a:t> </a:t>
                </a:r>
                <a:r>
                  <a:rPr lang="en-ID" sz="2000" dirty="0" err="1"/>
                  <a:t>algoritma</a:t>
                </a:r>
                <a:r>
                  <a:rPr lang="en-ID" sz="2000" dirty="0"/>
                  <a:t> </a:t>
                </a:r>
                <a:r>
                  <a:rPr lang="en-ID" sz="2000" dirty="0" err="1"/>
                  <a:t>berparadigma</a:t>
                </a:r>
                <a:r>
                  <a:rPr lang="en-ID" sz="2000" dirty="0"/>
                  <a:t> divide &amp; conquer.</a:t>
                </a:r>
              </a:p>
              <a:p>
                <a:pPr marL="0" indent="0">
                  <a:buNone/>
                </a:pPr>
                <a:r>
                  <a:rPr lang="en-ID" sz="2000" dirty="0"/>
                  <a:t>T(n) = running time </a:t>
                </a:r>
                <a:r>
                  <a:rPr lang="en-ID" sz="2000" dirty="0" err="1"/>
                  <a:t>dari</a:t>
                </a:r>
                <a:r>
                  <a:rPr lang="en-ID" sz="2000" dirty="0"/>
                  <a:t> </a:t>
                </a:r>
                <a:r>
                  <a:rPr lang="en-ID" sz="2000" dirty="0" err="1"/>
                  <a:t>sebuah</a:t>
                </a:r>
                <a:r>
                  <a:rPr lang="en-ID" sz="2000" dirty="0"/>
                  <a:t> </a:t>
                </a:r>
                <a:r>
                  <a:rPr lang="en-ID" sz="2000" dirty="0" err="1"/>
                  <a:t>algoritma</a:t>
                </a:r>
                <a:r>
                  <a:rPr lang="en-ID" sz="2000" dirty="0"/>
                  <a:t> </a:t>
                </a:r>
                <a:r>
                  <a:rPr lang="en-ID" sz="2000" dirty="0" err="1"/>
                  <a:t>berukuran</a:t>
                </a:r>
                <a:r>
                  <a:rPr lang="en-ID" sz="2000" dirty="0"/>
                  <a:t> n</a:t>
                </a:r>
              </a:p>
              <a:p>
                <a:r>
                  <a:rPr lang="en-ID" sz="2000" dirty="0" err="1"/>
                  <a:t>Jika</a:t>
                </a:r>
                <a:r>
                  <a:rPr lang="en-ID" sz="2000" dirty="0"/>
                  <a:t> </a:t>
                </a:r>
                <a:r>
                  <a:rPr lang="en-ID" sz="2000" dirty="0" err="1"/>
                  <a:t>ukuran</a:t>
                </a:r>
                <a:r>
                  <a:rPr lang="en-ID" sz="2000" dirty="0"/>
                  <a:t> problem </a:t>
                </a:r>
                <a:r>
                  <a:rPr lang="en-ID" sz="2000" dirty="0" err="1"/>
                  <a:t>cukup</a:t>
                </a:r>
                <a:r>
                  <a:rPr lang="en-ID" sz="2000" dirty="0"/>
                  <a:t> </a:t>
                </a:r>
                <a:r>
                  <a:rPr lang="en-ID" sz="2000" dirty="0" err="1"/>
                  <a:t>kecil</a:t>
                </a:r>
                <a:r>
                  <a:rPr lang="en-ID" sz="2000" dirty="0"/>
                  <a:t> (</a:t>
                </a:r>
                <a:r>
                  <a:rPr lang="en-ID" sz="2000" dirty="0" err="1"/>
                  <a:t>misalkan</a:t>
                </a:r>
                <a:r>
                  <a:rPr lang="en-ID" sz="2000" dirty="0"/>
                  <a:t> </a:t>
                </a:r>
                <a14:m>
                  <m:oMath xmlns:m="http://schemas.openxmlformats.org/officeDocument/2006/math">
                    <m:r>
                      <a:rPr lang="en-ID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D" sz="2000" b="0" i="1" smtClean="0">
                        <a:latin typeface="Cambria Math" panose="02040503050406030204" pitchFamily="18" charset="0"/>
                      </a:rPr>
                      <m:t> ≤</m:t>
                    </m:r>
                    <m:r>
                      <a:rPr lang="en-ID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dirty="0" err="1"/>
                  <a:t>untuk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nilai</a:t>
                </a:r>
                <a:r>
                  <a:rPr lang="en-US" sz="2000" dirty="0"/>
                  <a:t> c </a:t>
                </a:r>
                <a:r>
                  <a:rPr lang="en-US" sz="2000" dirty="0" err="1"/>
                  <a:t>konstan</a:t>
                </a:r>
                <a:r>
                  <a:rPr lang="en-US" sz="2000" dirty="0"/>
                  <a:t>), </a:t>
                </a:r>
                <a:r>
                  <a:rPr lang="en-US" sz="2000" dirty="0" err="1"/>
                  <a:t>kita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mempunyai</a:t>
                </a:r>
                <a:r>
                  <a:rPr lang="en-US" sz="2000" dirty="0"/>
                  <a:t> </a:t>
                </a:r>
                <a:r>
                  <a:rPr lang="en-US" sz="2000" i="1" dirty="0"/>
                  <a:t>best case</a:t>
                </a:r>
                <a:r>
                  <a:rPr lang="en-US" sz="2000" dirty="0"/>
                  <a:t>. </a:t>
                </a:r>
                <a:r>
                  <a:rPr lang="en-US" sz="2000" dirty="0" err="1"/>
                  <a:t>Solusi</a:t>
                </a:r>
                <a:r>
                  <a:rPr lang="en-US" sz="2000" dirty="0"/>
                  <a:t> brute-force </a:t>
                </a:r>
                <a:r>
                  <a:rPr lang="en-US" sz="2000" dirty="0" err="1"/>
                  <a:t>membutuhkan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waktu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konstan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D" sz="2000" dirty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ID" sz="2000" b="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2000" i="1" dirty="0"/>
              </a:p>
              <a:p>
                <a:r>
                  <a:rPr lang="en-US" sz="2000" dirty="0" err="1"/>
                  <a:t>Sebailknya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kita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membagi</a:t>
                </a:r>
                <a:r>
                  <a:rPr lang="en-US" sz="2000" dirty="0"/>
                  <a:t> input </a:t>
                </a:r>
                <a:r>
                  <a:rPr lang="en-US" sz="2000" dirty="0" err="1"/>
                  <a:t>ke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dalam</a:t>
                </a:r>
                <a:r>
                  <a:rPr lang="en-US" sz="2000" dirty="0"/>
                  <a:t> sejumlah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subproblem, </a:t>
                </a:r>
                <a:r>
                  <a:rPr lang="en-US" sz="2000" dirty="0" err="1"/>
                  <a:t>setiap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(1/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dari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ukuran</a:t>
                </a:r>
                <a:r>
                  <a:rPr lang="en-US" sz="2000" dirty="0"/>
                  <a:t> original problem (Pada merge sort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=2)</m:t>
                    </m:r>
                  </m:oMath>
                </a14:m>
                <a:endParaRPr lang="en-US" sz="2000" dirty="0"/>
              </a:p>
              <a:p>
                <a:r>
                  <a:rPr lang="en-US" sz="2000" dirty="0" err="1"/>
                  <a:t>Misalkan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waktu</a:t>
                </a:r>
                <a:r>
                  <a:rPr lang="en-US" sz="2000" dirty="0"/>
                  <a:t> yang </a:t>
                </a:r>
                <a:r>
                  <a:rPr lang="en-US" sz="2000" dirty="0" err="1"/>
                  <a:t>dibutuhkan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untuk</a:t>
                </a:r>
                <a:r>
                  <a:rPr lang="en-US" sz="2000" dirty="0"/>
                  <a:t> </a:t>
                </a:r>
                <a:r>
                  <a:rPr lang="en-US" sz="2000" dirty="0" err="1"/>
                  <a:t>membagi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dalam</a:t>
                </a:r>
                <a:r>
                  <a:rPr lang="en-US" sz="2000" dirty="0"/>
                  <a:t> n-</a:t>
                </a:r>
                <a:r>
                  <a:rPr lang="en-US" sz="2000" dirty="0" err="1"/>
                  <a:t>ukuran</a:t>
                </a:r>
                <a:r>
                  <a:rPr lang="en-US" sz="2000" dirty="0"/>
                  <a:t> problem </a:t>
                </a:r>
                <a:r>
                  <a:rPr lang="en-US" sz="2000" dirty="0" err="1"/>
                  <a:t>adalah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ID" sz="2000" dirty="0"/>
              </a:p>
              <a:p>
                <a:r>
                  <a:rPr lang="en-US" sz="2000" dirty="0"/>
                  <a:t>Ada </a:t>
                </a:r>
                <a:r>
                  <a:rPr lang="en-US" sz="2000" dirty="0" err="1"/>
                  <a:t>sebanyak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subproblem yang </a:t>
                </a:r>
                <a:r>
                  <a:rPr lang="en-US" sz="2000" dirty="0" err="1"/>
                  <a:t>harus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diselesaikan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setiap</a:t>
                </a:r>
                <a:r>
                  <a:rPr lang="en-US" sz="2000" dirty="0"/>
                  <a:t> subproblem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ym typeface="Wingdings" panose="05000000000000000000" pitchFamily="2" charset="2"/>
                  </a:rPr>
                  <a:t> </a:t>
                </a:r>
                <a:r>
                  <a:rPr lang="en-US" sz="2000" dirty="0" err="1">
                    <a:sym typeface="Wingdings" panose="05000000000000000000" pitchFamily="2" charset="2"/>
                  </a:rPr>
                  <a:t>setiap</a:t>
                </a:r>
                <a:r>
                  <a:rPr lang="en-US" sz="2000" dirty="0">
                    <a:sym typeface="Wingdings" panose="05000000000000000000" pitchFamily="2" charset="2"/>
                  </a:rPr>
                  <a:t> subproblem </a:t>
                </a:r>
                <a:r>
                  <a:rPr lang="en-US" sz="2000" dirty="0" err="1">
                    <a:sym typeface="Wingdings" panose="05000000000000000000" pitchFamily="2" charset="2"/>
                  </a:rPr>
                  <a:t>membutuhkan</a:t>
                </a:r>
                <a:r>
                  <a:rPr lang="en-US" sz="2000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 err="1">
                    <a:sym typeface="Wingdings" panose="05000000000000000000" pitchFamily="2" charset="2"/>
                  </a:rPr>
                  <a:t>waktu</a:t>
                </a:r>
                <a:r>
                  <a:rPr lang="en-US" sz="2000" dirty="0">
                    <a:sym typeface="Wingdings" panose="05000000000000000000" pitchFamily="2" charset="2"/>
                  </a:rPr>
                  <a:t> T(n/b) </a:t>
                </a:r>
                <a:r>
                  <a:rPr lang="en-US" sz="2000" dirty="0" err="1">
                    <a:sym typeface="Wingdings" panose="05000000000000000000" pitchFamily="2" charset="2"/>
                  </a:rPr>
                  <a:t>sehingga</a:t>
                </a:r>
                <a:r>
                  <a:rPr lang="en-US" sz="2000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 err="1">
                    <a:sym typeface="Wingdings" panose="05000000000000000000" pitchFamily="2" charset="2"/>
                  </a:rPr>
                  <a:t>kita</a:t>
                </a:r>
                <a:r>
                  <a:rPr lang="en-US" sz="2000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 err="1">
                    <a:sym typeface="Wingdings" panose="05000000000000000000" pitchFamily="2" charset="2"/>
                  </a:rPr>
                  <a:t>menghabiskan</a:t>
                </a:r>
                <a:r>
                  <a:rPr lang="en-US" sz="20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𝑎𝑇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/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Waktu </a:t>
                </a:r>
                <a:r>
                  <a:rPr lang="en-US" sz="2000" dirty="0" err="1"/>
                  <a:t>untuk</a:t>
                </a:r>
                <a:r>
                  <a:rPr lang="en-US" sz="2000" dirty="0"/>
                  <a:t> </a:t>
                </a:r>
                <a:r>
                  <a:rPr lang="en-US" sz="2000" b="1" dirty="0"/>
                  <a:t>combine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solusi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kita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misalkan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ID" sz="2000" dirty="0"/>
              </a:p>
              <a:p>
                <a:r>
                  <a:rPr lang="en-US" sz="2000" dirty="0" err="1"/>
                  <a:t>Maka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persamaan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rekurensinya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adalah</a:t>
                </a:r>
                <a:r>
                  <a:rPr lang="en-US" sz="2000" dirty="0"/>
                  <a:t>: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ID" sz="20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ID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D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ID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D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l-G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  <m:d>
                              <m:dPr>
                                <m:ctrlPr>
                                  <a:rPr lang="en-ID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e>
                            <m:r>
                              <a:rPr lang="en-ID" sz="2000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  <m:d>
                              <m:dPr>
                                <m:ctrlPr>
                                  <a:rPr lang="en-ID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D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D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ID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ID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D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ID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ID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D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ID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D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D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000" dirty="0"/>
                  <a:t> 	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1FA83D-6866-4D77-B183-A3B7E5627A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11468100" cy="4351338"/>
              </a:xfrm>
              <a:blipFill>
                <a:blip r:embed="rId2"/>
                <a:stretch>
                  <a:fillRect l="-532" t="-1543" b="-20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838B24-81CF-4AC5-9F20-B1608DCCDFB9}"/>
                  </a:ext>
                </a:extLst>
              </p:cNvPr>
              <p:cNvSpPr txBox="1"/>
              <p:nvPr/>
            </p:nvSpPr>
            <p:spPr>
              <a:xfrm>
                <a:off x="5013427" y="5475393"/>
                <a:ext cx="9637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dirty="0"/>
                  <a:t>if </a:t>
                </a:r>
                <a14:m>
                  <m:oMath xmlns:m="http://schemas.openxmlformats.org/officeDocument/2006/math">
                    <m:r>
                      <a:rPr lang="en-ID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D" i="1">
                        <a:latin typeface="Cambria Math" panose="02040503050406030204" pitchFamily="18" charset="0"/>
                      </a:rPr>
                      <m:t> ≤</m:t>
                    </m:r>
                    <m:r>
                      <a:rPr lang="en-ID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ID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838B24-81CF-4AC5-9F20-B1608DCCD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427" y="5475393"/>
                <a:ext cx="963790" cy="369332"/>
              </a:xfrm>
              <a:prstGeom prst="rect">
                <a:avLst/>
              </a:prstGeom>
              <a:blipFill>
                <a:blip r:embed="rId3"/>
                <a:stretch>
                  <a:fillRect l="-503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769D072-FA99-4173-A64B-C09C16233D33}"/>
              </a:ext>
            </a:extLst>
          </p:cNvPr>
          <p:cNvSpPr txBox="1"/>
          <p:nvPr/>
        </p:nvSpPr>
        <p:spPr>
          <a:xfrm>
            <a:off x="5013426" y="5867400"/>
            <a:ext cx="1125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/>
              <a:t>otherwise</a:t>
            </a:r>
            <a:endParaRPr lang="en-ID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05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A692D-AA2D-439A-8BB4-C8EDF0E7F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0515600" cy="993458"/>
          </a:xfrm>
        </p:spPr>
        <p:txBody>
          <a:bodyPr/>
          <a:lstStyle/>
          <a:p>
            <a:r>
              <a:rPr lang="en-ID" b="1" dirty="0"/>
              <a:t>3. </a:t>
            </a:r>
            <a:r>
              <a:rPr lang="en-ID" b="1" dirty="0" err="1"/>
              <a:t>Menyelesaikan</a:t>
            </a:r>
            <a:r>
              <a:rPr lang="en-ID" b="1" dirty="0"/>
              <a:t> </a:t>
            </a:r>
            <a:r>
              <a:rPr lang="en-ID" b="1" dirty="0" err="1"/>
              <a:t>Rekurensi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70299-D546-4FE2-A030-53372DA9BA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0" y="1219200"/>
                <a:ext cx="11277600" cy="4953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D" sz="2200" dirty="0"/>
                  <a:t>3 </a:t>
                </a:r>
                <a:r>
                  <a:rPr lang="en-ID" sz="2200" dirty="0" err="1"/>
                  <a:t>Metode</a:t>
                </a:r>
                <a:r>
                  <a:rPr lang="en-ID" sz="2200" dirty="0"/>
                  <a:t> </a:t>
                </a:r>
                <a:r>
                  <a:rPr lang="en-ID" sz="2200" dirty="0" err="1"/>
                  <a:t>menyelesaikan</a:t>
                </a:r>
                <a:r>
                  <a:rPr lang="en-ID" sz="2200" dirty="0"/>
                  <a:t> </a:t>
                </a:r>
                <a:r>
                  <a:rPr lang="en-ID" sz="2200" dirty="0" err="1"/>
                  <a:t>rekurensi</a:t>
                </a:r>
                <a:r>
                  <a:rPr lang="en-ID" sz="2200" dirty="0"/>
                  <a:t>:</a:t>
                </a:r>
              </a:p>
              <a:p>
                <a:r>
                  <a:rPr lang="en-ID" sz="2200" b="1" dirty="0" err="1"/>
                  <a:t>Metode</a:t>
                </a:r>
                <a:r>
                  <a:rPr lang="en-ID" sz="2200" b="1" dirty="0"/>
                  <a:t> </a:t>
                </a:r>
                <a:r>
                  <a:rPr lang="en-ID" sz="2200" b="1" dirty="0" err="1"/>
                  <a:t>Subtitusi</a:t>
                </a:r>
                <a:endParaRPr lang="en-ID" sz="2200" b="1" dirty="0"/>
              </a:p>
              <a:p>
                <a:pPr marL="268288" indent="0">
                  <a:buNone/>
                </a:pPr>
                <a:r>
                  <a:rPr lang="en-ID" sz="2200" dirty="0" err="1"/>
                  <a:t>Tebak</a:t>
                </a:r>
                <a:r>
                  <a:rPr lang="en-ID" sz="2200" dirty="0"/>
                  <a:t> </a:t>
                </a:r>
                <a:r>
                  <a:rPr lang="en-ID" sz="2200" dirty="0" err="1"/>
                  <a:t>sebuah</a:t>
                </a:r>
                <a:r>
                  <a:rPr lang="en-ID" sz="2200" dirty="0"/>
                  <a:t> </a:t>
                </a:r>
                <a:r>
                  <a:rPr lang="en-ID" sz="2200" dirty="0" err="1"/>
                  <a:t>solusi</a:t>
                </a:r>
                <a:r>
                  <a:rPr lang="en-ID" sz="2200" dirty="0"/>
                  <a:t> </a:t>
                </a:r>
                <a:r>
                  <a:rPr lang="en-ID" sz="2200" dirty="0" err="1"/>
                  <a:t>kemudian</a:t>
                </a:r>
                <a:r>
                  <a:rPr lang="en-ID" sz="2200" dirty="0"/>
                  <a:t> </a:t>
                </a:r>
                <a:r>
                  <a:rPr lang="en-ID" sz="2200" dirty="0" err="1"/>
                  <a:t>gunakan</a:t>
                </a:r>
                <a:r>
                  <a:rPr lang="en-ID" sz="2200" dirty="0"/>
                  <a:t> </a:t>
                </a:r>
                <a:r>
                  <a:rPr lang="en-ID" sz="2200" dirty="0" err="1"/>
                  <a:t>induksi</a:t>
                </a:r>
                <a:r>
                  <a:rPr lang="en-ID" sz="2200" dirty="0"/>
                  <a:t> </a:t>
                </a:r>
                <a:r>
                  <a:rPr lang="en-ID" sz="2200" dirty="0" err="1"/>
                  <a:t>matematika</a:t>
                </a:r>
                <a:r>
                  <a:rPr lang="en-ID" sz="2200" dirty="0"/>
                  <a:t> </a:t>
                </a:r>
                <a:r>
                  <a:rPr lang="en-ID" sz="2200" dirty="0" err="1"/>
                  <a:t>untuk</a:t>
                </a:r>
                <a:r>
                  <a:rPr lang="en-ID" sz="2200" dirty="0"/>
                  <a:t> </a:t>
                </a:r>
                <a:r>
                  <a:rPr lang="en-ID" sz="2200" dirty="0" err="1"/>
                  <a:t>membuktikan</a:t>
                </a:r>
                <a:r>
                  <a:rPr lang="en-ID" sz="2200" dirty="0"/>
                  <a:t> </a:t>
                </a:r>
                <a:r>
                  <a:rPr lang="en-ID" sz="2200" dirty="0" err="1"/>
                  <a:t>kebenarannya</a:t>
                </a:r>
                <a:endParaRPr lang="en-ID" sz="2200" dirty="0"/>
              </a:p>
              <a:p>
                <a:pPr marL="268288" indent="-177800"/>
                <a:r>
                  <a:rPr lang="en-ID" sz="2200" b="1" dirty="0" err="1"/>
                  <a:t>Metode</a:t>
                </a:r>
                <a:r>
                  <a:rPr lang="en-ID" sz="2200" b="1" dirty="0"/>
                  <a:t> Recursion-tree</a:t>
                </a:r>
                <a:endParaRPr lang="en-ID" sz="2200" dirty="0"/>
              </a:p>
              <a:p>
                <a:pPr marL="268288" indent="0">
                  <a:buNone/>
                </a:pPr>
                <a:r>
                  <a:rPr lang="en-ID" sz="2200" dirty="0" err="1"/>
                  <a:t>Konversi</a:t>
                </a:r>
                <a:r>
                  <a:rPr lang="en-ID" sz="2200" dirty="0"/>
                  <a:t> (“unroll”) </a:t>
                </a:r>
                <a:r>
                  <a:rPr lang="en-ID" sz="2200" dirty="0" err="1"/>
                  <a:t>rekurensi</a:t>
                </a:r>
                <a:r>
                  <a:rPr lang="en-ID" sz="2200" dirty="0"/>
                  <a:t> </a:t>
                </a:r>
                <a:r>
                  <a:rPr lang="en-ID" sz="2200" dirty="0" err="1"/>
                  <a:t>ke</a:t>
                </a:r>
                <a:r>
                  <a:rPr lang="en-ID" sz="2200" dirty="0"/>
                  <a:t> </a:t>
                </a:r>
                <a:r>
                  <a:rPr lang="en-ID" sz="2200" dirty="0" err="1"/>
                  <a:t>dalam</a:t>
                </a:r>
                <a:r>
                  <a:rPr lang="en-ID" sz="2200" dirty="0"/>
                  <a:t> </a:t>
                </a:r>
                <a:r>
                  <a:rPr lang="en-ID" sz="2200" dirty="0" err="1"/>
                  <a:t>sebuah</a:t>
                </a:r>
                <a:r>
                  <a:rPr lang="en-ID" sz="2200" dirty="0"/>
                  <a:t> tree, </a:t>
                </a:r>
                <a:r>
                  <a:rPr lang="en-ID" sz="2200" dirty="0" err="1"/>
                  <a:t>dengan</a:t>
                </a:r>
                <a:r>
                  <a:rPr lang="en-ID" sz="2200" dirty="0"/>
                  <a:t> node-</a:t>
                </a:r>
                <a:r>
                  <a:rPr lang="en-ID" sz="2200" dirty="0" err="1"/>
                  <a:t>nya</a:t>
                </a:r>
                <a:r>
                  <a:rPr lang="en-ID" sz="2200" dirty="0"/>
                  <a:t> </a:t>
                </a:r>
                <a:r>
                  <a:rPr lang="en-ID" sz="2200" dirty="0" err="1"/>
                  <a:t>merepresentasikan</a:t>
                </a:r>
                <a:r>
                  <a:rPr lang="en-ID" sz="2200" dirty="0"/>
                  <a:t> cost </a:t>
                </a:r>
                <a:r>
                  <a:rPr lang="en-ID" sz="2200" dirty="0" err="1"/>
                  <a:t>dari</a:t>
                </a:r>
                <a:r>
                  <a:rPr lang="en-ID" sz="2200" dirty="0"/>
                  <a:t> </a:t>
                </a:r>
                <a:r>
                  <a:rPr lang="en-ID" sz="2200" dirty="0" err="1"/>
                  <a:t>berbagai</a:t>
                </a:r>
                <a:r>
                  <a:rPr lang="en-ID" sz="2200" dirty="0"/>
                  <a:t> level </a:t>
                </a:r>
                <a:r>
                  <a:rPr lang="en-ID" sz="2200" dirty="0" err="1"/>
                  <a:t>rekursi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kemudian</a:t>
                </a:r>
                <a:r>
                  <a:rPr lang="en-US" sz="2200" dirty="0"/>
                  <a:t> </a:t>
                </a:r>
                <a:r>
                  <a:rPr lang="en-US" sz="2200" dirty="0" err="1"/>
                  <a:t>gunakan</a:t>
                </a:r>
                <a:r>
                  <a:rPr lang="en-US" sz="2200" dirty="0"/>
                  <a:t> </a:t>
                </a:r>
                <a:r>
                  <a:rPr lang="en-US" sz="2200" dirty="0" err="1"/>
                  <a:t>teknik</a:t>
                </a:r>
                <a:r>
                  <a:rPr lang="en-US" sz="2200" dirty="0"/>
                  <a:t> </a:t>
                </a:r>
                <a:r>
                  <a:rPr lang="en-US" sz="2200" dirty="0" err="1"/>
                  <a:t>untuk</a:t>
                </a:r>
                <a:r>
                  <a:rPr lang="en-US" sz="2200" dirty="0"/>
                  <a:t> </a:t>
                </a:r>
                <a:r>
                  <a:rPr lang="en-US" sz="2200" dirty="0" err="1"/>
                  <a:t>menjumlahkan</a:t>
                </a:r>
                <a:r>
                  <a:rPr lang="en-US" sz="2200" dirty="0"/>
                  <a:t> </a:t>
                </a:r>
                <a:r>
                  <a:rPr lang="en-US" sz="2200" dirty="0" err="1"/>
                  <a:t>solusi</a:t>
                </a:r>
                <a:endParaRPr lang="en-US" sz="2200" dirty="0"/>
              </a:p>
              <a:p>
                <a:pPr marL="268288" indent="-268288"/>
                <a:r>
                  <a:rPr lang="en-US" sz="2200" b="1" dirty="0" err="1"/>
                  <a:t>Metode</a:t>
                </a:r>
                <a:r>
                  <a:rPr lang="en-US" sz="2200" b="1" dirty="0"/>
                  <a:t> Master</a:t>
                </a:r>
              </a:p>
              <a:p>
                <a:pPr marL="268288" indent="0">
                  <a:buNone/>
                </a:pPr>
                <a:r>
                  <a:rPr lang="en-ID" sz="2200" dirty="0" err="1"/>
                  <a:t>Metode</a:t>
                </a:r>
                <a:r>
                  <a:rPr lang="en-ID" sz="2200" dirty="0"/>
                  <a:t> </a:t>
                </a:r>
                <a:r>
                  <a:rPr lang="en-ID" sz="2200" dirty="0" err="1"/>
                  <a:t>ini</a:t>
                </a:r>
                <a:r>
                  <a:rPr lang="en-ID" sz="2200" dirty="0"/>
                  <a:t> </a:t>
                </a:r>
                <a:r>
                  <a:rPr lang="en-ID" sz="2200" dirty="0" err="1"/>
                  <a:t>memberikan</a:t>
                </a:r>
                <a:r>
                  <a:rPr lang="en-ID" sz="2200" dirty="0"/>
                  <a:t> </a:t>
                </a:r>
                <a:r>
                  <a:rPr lang="en-ID" sz="2200" dirty="0" err="1"/>
                  <a:t>pola</a:t>
                </a:r>
                <a:r>
                  <a:rPr lang="en-ID" sz="2200" dirty="0"/>
                  <a:t> </a:t>
                </a:r>
                <a:r>
                  <a:rPr lang="en-ID" sz="2200" dirty="0" err="1"/>
                  <a:t>solusi</a:t>
                </a:r>
                <a:r>
                  <a:rPr lang="en-ID" sz="2200" dirty="0"/>
                  <a:t> </a:t>
                </a:r>
                <a:r>
                  <a:rPr lang="en-ID" sz="2200" dirty="0" err="1"/>
                  <a:t>untuk</a:t>
                </a:r>
                <a:r>
                  <a:rPr lang="en-ID" sz="2200" dirty="0"/>
                  <a:t> </a:t>
                </a:r>
                <a:r>
                  <a:rPr lang="en-ID" sz="2200" dirty="0" err="1"/>
                  <a:t>rekurensi</a:t>
                </a:r>
                <a:r>
                  <a:rPr lang="en-ID" sz="2200" dirty="0"/>
                  <a:t> </a:t>
                </a:r>
                <a:r>
                  <a:rPr lang="en-ID" sz="2200" dirty="0" err="1"/>
                  <a:t>dalam</a:t>
                </a:r>
                <a:r>
                  <a:rPr lang="en-ID" sz="2200" dirty="0"/>
                  <a:t> </a:t>
                </a:r>
                <a:r>
                  <a:rPr lang="en-ID" sz="2200" dirty="0" err="1"/>
                  <a:t>bentuk</a:t>
                </a:r>
                <a:r>
                  <a:rPr lang="en-ID" sz="2200" dirty="0"/>
                  <a:t>:</a:t>
                </a:r>
              </a:p>
              <a:p>
                <a:pPr marL="26828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20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ID" sz="2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D" sz="22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D" sz="22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ID" sz="2200" i="1" dirty="0" err="1" smtClean="0">
                          <a:latin typeface="Cambria Math" panose="02040503050406030204" pitchFamily="18" charset="0"/>
                        </a:rPr>
                        <m:t>𝑎𝑇</m:t>
                      </m:r>
                      <m:r>
                        <a:rPr lang="en-ID" sz="2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D" sz="22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D" sz="2200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ID" sz="22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D" sz="22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ID" sz="22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D" sz="2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D" sz="22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D" sz="22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D" sz="2200" dirty="0"/>
              </a:p>
              <a:p>
                <a:pPr marL="268288" indent="0">
                  <a:buNone/>
                </a:pPr>
                <a:r>
                  <a:rPr lang="en-ID" sz="2200" dirty="0" err="1"/>
                  <a:t>dimana</a:t>
                </a:r>
                <a:r>
                  <a:rPr lang="en-ID" sz="2200" dirty="0"/>
                  <a:t>, </a:t>
                </a:r>
                <a14:m>
                  <m:oMath xmlns:m="http://schemas.openxmlformats.org/officeDocument/2006/math">
                    <m:r>
                      <a:rPr lang="en-ID" sz="22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D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ID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</m:t>
                    </m:r>
                    <m:r>
                      <a:rPr lang="en-ID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ID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≥1, </m:t>
                    </m:r>
                    <m:r>
                      <a:rPr lang="en-ID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𝑑𝑎𝑛</m:t>
                    </m:r>
                    <m:r>
                      <a:rPr lang="en-ID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D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D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D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D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𝑎𝑑𝑎𝑙𝑎h</m:t>
                    </m:r>
                    <m:r>
                      <a:rPr lang="en-ID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D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𝑓𝑢𝑛𝑔𝑠𝑖</m:t>
                    </m:r>
                    <m:r>
                      <a:rPr lang="en-ID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D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𝑦𝑎𝑛𝑔</m:t>
                    </m:r>
                    <m:r>
                      <a:rPr lang="en-ID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D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𝑑𝑖𝑡𝑒𝑛𝑡𝑢𝑘𝑎𝑛</m:t>
                    </m:r>
                  </m:oMath>
                </a14:m>
                <a:r>
                  <a:rPr lang="en-ID" sz="2200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70299-D546-4FE2-A030-53372DA9BA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219200"/>
                <a:ext cx="11277600" cy="4953000"/>
              </a:xfrm>
              <a:blipFill>
                <a:blip r:embed="rId2"/>
                <a:stretch>
                  <a:fillRect l="-703" t="-1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72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F9CB6-8714-4068-B0E7-ABF86D41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/>
              <a:t>3.1 </a:t>
            </a:r>
            <a:r>
              <a:rPr lang="en-ID" b="1" dirty="0" err="1"/>
              <a:t>Metode</a:t>
            </a:r>
            <a:r>
              <a:rPr lang="en-ID" b="1" dirty="0"/>
              <a:t> </a:t>
            </a:r>
            <a:r>
              <a:rPr lang="en-ID" b="1" dirty="0" err="1"/>
              <a:t>Subtitusi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3AD13-D190-45AF-AF3A-17A79F041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844796"/>
            <a:ext cx="119634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ID" sz="3400" dirty="0" err="1"/>
              <a:t>Tebak</a:t>
            </a:r>
            <a:r>
              <a:rPr lang="en-ID" sz="3400" dirty="0"/>
              <a:t> </a:t>
            </a:r>
            <a:r>
              <a:rPr lang="en-ID" sz="3400" dirty="0" err="1"/>
              <a:t>sebuah</a:t>
            </a:r>
            <a:r>
              <a:rPr lang="en-ID" sz="3400" dirty="0"/>
              <a:t> </a:t>
            </a:r>
            <a:r>
              <a:rPr lang="en-ID" sz="3400" dirty="0" err="1"/>
              <a:t>solusi</a:t>
            </a:r>
            <a:r>
              <a:rPr lang="en-ID" sz="3400" dirty="0"/>
              <a:t> </a:t>
            </a:r>
          </a:p>
          <a:p>
            <a:pPr marL="514350" indent="-514350">
              <a:buAutoNum type="arabicPeriod"/>
            </a:pPr>
            <a:r>
              <a:rPr lang="en-ID" sz="3400" dirty="0" err="1"/>
              <a:t>Gunakan</a:t>
            </a:r>
            <a:r>
              <a:rPr lang="en-ID" sz="3400" dirty="0"/>
              <a:t> </a:t>
            </a:r>
            <a:r>
              <a:rPr lang="en-ID" sz="3400" dirty="0" err="1"/>
              <a:t>induksi</a:t>
            </a:r>
            <a:r>
              <a:rPr lang="en-ID" sz="3400" dirty="0"/>
              <a:t> </a:t>
            </a:r>
            <a:r>
              <a:rPr lang="en-ID" sz="3400" dirty="0" err="1"/>
              <a:t>matematika</a:t>
            </a:r>
            <a:r>
              <a:rPr lang="en-ID" sz="3400" dirty="0"/>
              <a:t> </a:t>
            </a:r>
            <a:r>
              <a:rPr lang="en-ID" sz="3400" dirty="0" err="1"/>
              <a:t>untuk</a:t>
            </a:r>
            <a:r>
              <a:rPr lang="en-ID" sz="3400" dirty="0"/>
              <a:t> </a:t>
            </a:r>
            <a:r>
              <a:rPr lang="en-ID" sz="3400" dirty="0" err="1"/>
              <a:t>membuktikan</a:t>
            </a:r>
            <a:r>
              <a:rPr lang="en-ID" sz="3400" dirty="0"/>
              <a:t> </a:t>
            </a:r>
            <a:r>
              <a:rPr lang="en-ID" sz="3400" dirty="0" err="1"/>
              <a:t>kebenarannya</a:t>
            </a:r>
            <a:endParaRPr lang="en-ID" sz="3400" dirty="0"/>
          </a:p>
          <a:p>
            <a:pPr marL="514350" indent="-514350">
              <a:buAutoNum type="arabicPeriod"/>
            </a:pPr>
            <a:endParaRPr lang="en-ID" dirty="0"/>
          </a:p>
          <a:p>
            <a:r>
              <a:rPr lang="en-ID" dirty="0"/>
              <a:t>Nama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berasal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substitusi</a:t>
            </a:r>
            <a:r>
              <a:rPr lang="en-ID" dirty="0"/>
              <a:t> </a:t>
            </a:r>
            <a:r>
              <a:rPr lang="en-ID" dirty="0" err="1"/>
              <a:t>jawaban</a:t>
            </a:r>
            <a:r>
              <a:rPr lang="en-ID" dirty="0"/>
              <a:t> </a:t>
            </a:r>
            <a:r>
              <a:rPr lang="en-ID" dirty="0" err="1"/>
              <a:t>tebakan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hipotesis</a:t>
            </a:r>
            <a:r>
              <a:rPr lang="en-ID" dirty="0"/>
              <a:t> </a:t>
            </a:r>
            <a:r>
              <a:rPr lang="en-ID" dirty="0" err="1"/>
              <a:t>induktif</a:t>
            </a:r>
            <a:r>
              <a:rPr lang="en-ID" dirty="0"/>
              <a:t> </a:t>
            </a:r>
            <a:r>
              <a:rPr lang="en-ID" dirty="0" err="1"/>
              <a:t>diterapkan</a:t>
            </a:r>
            <a:r>
              <a:rPr lang="en-ID" dirty="0"/>
              <a:t> pada </a:t>
            </a:r>
            <a:r>
              <a:rPr lang="en-ID" dirty="0" err="1"/>
              <a:t>nilai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kecil</a:t>
            </a:r>
            <a:r>
              <a:rPr lang="en-ID" dirty="0"/>
              <a:t>.</a:t>
            </a:r>
          </a:p>
          <a:p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substitusi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menetapkan</a:t>
            </a:r>
            <a:r>
              <a:rPr lang="en-ID" dirty="0"/>
              <a:t> </a:t>
            </a:r>
            <a:r>
              <a:rPr lang="en-ID" dirty="0" err="1"/>
              <a:t>batas</a:t>
            </a:r>
            <a:r>
              <a:rPr lang="en-ID" dirty="0"/>
              <a:t> </a:t>
            </a:r>
            <a:r>
              <a:rPr lang="en-ID" dirty="0" err="1"/>
              <a:t>atas</a:t>
            </a:r>
            <a:r>
              <a:rPr lang="en-ID" dirty="0"/>
              <a:t> (upper bound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bawah</a:t>
            </a:r>
            <a:r>
              <a:rPr lang="en-ID" dirty="0"/>
              <a:t> (lower bound) pada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pengulangan</a:t>
            </a:r>
            <a:r>
              <a:rPr lang="en-ID" dirty="0"/>
              <a:t> (</a:t>
            </a:r>
            <a:r>
              <a:rPr lang="en-ID" dirty="0" err="1"/>
              <a:t>rekurensi</a:t>
            </a:r>
            <a:r>
              <a:rPr lang="en-ID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87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A2CDC-84F9-4405-A279-485D6C989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4800"/>
            <a:ext cx="10515600" cy="993458"/>
          </a:xfrm>
        </p:spPr>
        <p:txBody>
          <a:bodyPr/>
          <a:lstStyle/>
          <a:p>
            <a:r>
              <a:rPr lang="en-ID" b="1" dirty="0" err="1"/>
              <a:t>Contoh</a:t>
            </a:r>
            <a:r>
              <a:rPr lang="en-ID" b="1" dirty="0"/>
              <a:t> </a:t>
            </a:r>
            <a:r>
              <a:rPr lang="en-ID" b="1" dirty="0" err="1"/>
              <a:t>Soal</a:t>
            </a:r>
            <a:r>
              <a:rPr lang="en-ID" b="1" dirty="0"/>
              <a:t> 1: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57F70A-530A-4322-9A76-57AF36A34D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5735" y="1143000"/>
                <a:ext cx="11567665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D" sz="2600" dirty="0"/>
                  <a:t>Kita </a:t>
                </a:r>
                <a:r>
                  <a:rPr lang="en-ID" sz="2600" dirty="0" err="1"/>
                  <a:t>tentukan</a:t>
                </a:r>
                <a:r>
                  <a:rPr lang="en-ID" sz="2600" dirty="0"/>
                  <a:t> </a:t>
                </a:r>
                <a:r>
                  <a:rPr lang="en-ID" sz="2600" dirty="0" err="1"/>
                  <a:t>batas</a:t>
                </a:r>
                <a:r>
                  <a:rPr lang="en-ID" sz="2600" dirty="0"/>
                  <a:t> </a:t>
                </a:r>
                <a:r>
                  <a:rPr lang="en-ID" sz="2600" dirty="0" err="1"/>
                  <a:t>atas</a:t>
                </a:r>
                <a:r>
                  <a:rPr lang="en-ID" sz="2600" dirty="0"/>
                  <a:t> </a:t>
                </a:r>
                <a:r>
                  <a:rPr lang="en-ID" sz="2600" dirty="0" err="1"/>
                  <a:t>untuk</a:t>
                </a:r>
                <a:r>
                  <a:rPr lang="en-ID" sz="2600" dirty="0"/>
                  <a:t> </a:t>
                </a:r>
                <a:r>
                  <a:rPr lang="en-ID" sz="2600" dirty="0" err="1"/>
                  <a:t>rekurensi</a:t>
                </a:r>
                <a:r>
                  <a:rPr lang="en-ID" sz="2600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60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ID" sz="2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6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ID" sz="2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sz="260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D" sz="260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ID" sz="2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en-ID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D" sz="2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D" sz="2600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ID" sz="26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ID" sz="2600" b="0" i="0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D" sz="2600" b="0" i="0" dirty="0" smtClean="0">
                          <a:latin typeface="Cambria Math" panose="02040503050406030204" pitchFamily="18" charset="0"/>
                        </a:rPr>
                        <m:t>cn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 err="1"/>
                  <a:t>untuk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ID" sz="2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D" sz="2600" b="0" i="1" smtClean="0">
                        <a:latin typeface="Cambria Math" panose="02040503050406030204" pitchFamily="18" charset="0"/>
                      </a:rPr>
                      <m:t>&gt;2 </m:t>
                    </m:r>
                    <m:r>
                      <a:rPr lang="en-ID" sz="2600" b="0" i="1" smtClean="0">
                        <a:latin typeface="Cambria Math" panose="02040503050406030204" pitchFamily="18" charset="0"/>
                      </a:rPr>
                      <m:t>𝑑𝑎𝑛</m:t>
                    </m:r>
                    <m:r>
                      <a:rPr lang="en-ID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D" sz="2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ID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ID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D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600" dirty="0"/>
              </a:p>
              <a:p>
                <a:r>
                  <a:rPr lang="en-US" sz="2600" dirty="0" err="1"/>
                  <a:t>Solusi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tebakannya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adalah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ID" sz="2600" i="1" dirty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ID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D" sz="26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ID" sz="2600" b="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ID" sz="2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sz="2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ID" sz="26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D" sz="2600" b="0" i="0" dirty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ID" sz="26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ID" sz="2600" b="0" dirty="0"/>
              </a:p>
              <a:p>
                <a:r>
                  <a:rPr lang="en-US" sz="2600" dirty="0" err="1"/>
                  <a:t>Buktikan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bahwa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) ≤ 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600" i="1" dirty="0" smtClean="0"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 err="1"/>
                  <a:t>untuk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 ≥ 2</m:t>
                    </m:r>
                  </m:oMath>
                </a14:m>
                <a:r>
                  <a:rPr lang="en-US" sz="2600" dirty="0"/>
                  <a:t>, </a:t>
                </a:r>
                <a:r>
                  <a:rPr lang="en-US" sz="2600" dirty="0" err="1"/>
                  <a:t>dengan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600" dirty="0"/>
                  <a:t> </a:t>
                </a:r>
                <a:r>
                  <a:rPr lang="en-US" sz="2600" dirty="0" err="1"/>
                  <a:t>pilihan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konstanta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positif</a:t>
                </a:r>
                <a:r>
                  <a:rPr lang="en-US" sz="2600" dirty="0"/>
                  <a:t> yang </a:t>
                </a:r>
                <a:r>
                  <a:rPr lang="en-US" sz="2600" dirty="0" err="1"/>
                  <a:t>sesuai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600" dirty="0"/>
              </a:p>
              <a:p>
                <a:r>
                  <a:rPr lang="en-US" sz="2600" dirty="0" err="1"/>
                  <a:t>Perulangan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berlaku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untuk</a:t>
                </a:r>
                <a:r>
                  <a:rPr lang="en-US" sz="2600" dirty="0"/>
                  <a:t> n = 2, </a:t>
                </a:r>
                <a:r>
                  <a:rPr lang="en-US" sz="2600" dirty="0" err="1"/>
                  <a:t>karena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dalam</a:t>
                </a:r>
                <a:r>
                  <a:rPr lang="en-US" sz="2600" dirty="0"/>
                  <a:t> </a:t>
                </a:r>
                <a:r>
                  <a:rPr lang="en-US" sz="2600" dirty="0" err="1"/>
                  <a:t>kasus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ini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𝑐𝑛</m:t>
                    </m:r>
                    <m:func>
                      <m:func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 dirty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ID" sz="26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600" dirty="0"/>
                  <a:t>, dan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 (2) ≤ 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 err="1"/>
                  <a:t>sehingga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kita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memiliki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) ≤ 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600" i="1" dirty="0" smtClean="0"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600" dirty="0"/>
              </a:p>
              <a:p>
                <a:r>
                  <a:rPr lang="id-ID" sz="2600" dirty="0"/>
                  <a:t>Sebagai hipotesis induktif, kita mengasumsikan bahwa ikatan itu berlaku</a:t>
                </a:r>
                <a:r>
                  <a:rPr lang="en-ID" sz="2600" dirty="0"/>
                  <a:t> </a:t>
                </a:r>
                <a:r>
                  <a:rPr lang="id-ID" sz="2600" dirty="0"/>
                  <a:t>untuk</a:t>
                </a:r>
                <a:r>
                  <a:rPr lang="en-ID" sz="2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ID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D" sz="2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D" sz="2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ID" sz="2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600" dirty="0"/>
                  <a:t>, </a:t>
                </a:r>
                <a:r>
                  <a:rPr lang="en-US" sz="2600" dirty="0" err="1"/>
                  <a:t>yaitu</a:t>
                </a:r>
                <a:r>
                  <a:rPr lang="en-US" sz="2600" dirty="0"/>
                  <a:t> T(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ID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D" sz="2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D" sz="2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ID" sz="26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D" sz="2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600" dirty="0"/>
                  <a:t>)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600" dirty="0"/>
                  <a:t> c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ID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D" sz="2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D" sz="2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ID" sz="26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D" sz="2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600" dirty="0"/>
                  <a:t> lg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ID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D" sz="2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D" sz="2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ID" sz="26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D" sz="2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600" dirty="0"/>
                  <a:t> </a:t>
                </a:r>
                <a:r>
                  <a:rPr lang="en-US" sz="2600" dirty="0">
                    <a:sym typeface="Wingdings" panose="05000000000000000000" pitchFamily="2" charset="2"/>
                  </a:rPr>
                  <a:t> </a:t>
                </a:r>
                <a:r>
                  <a:rPr lang="en-US" sz="2600" dirty="0" err="1">
                    <a:sym typeface="Wingdings" panose="05000000000000000000" pitchFamily="2" charset="2"/>
                  </a:rPr>
                  <a:t>Subtitusikan</a:t>
                </a:r>
                <a:r>
                  <a:rPr lang="en-US" sz="2600" dirty="0">
                    <a:sym typeface="Wingdings" panose="05000000000000000000" pitchFamily="2" charset="2"/>
                  </a:rPr>
                  <a:t> </a:t>
                </a:r>
                <a:r>
                  <a:rPr lang="en-US" sz="2600" dirty="0" err="1">
                    <a:sym typeface="Wingdings" panose="05000000000000000000" pitchFamily="2" charset="2"/>
                  </a:rPr>
                  <a:t>ini</a:t>
                </a:r>
                <a:r>
                  <a:rPr lang="en-US" sz="2600" dirty="0">
                    <a:sym typeface="Wingdings" panose="05000000000000000000" pitchFamily="2" charset="2"/>
                  </a:rPr>
                  <a:t> </a:t>
                </a:r>
                <a:r>
                  <a:rPr lang="en-US" sz="2600" dirty="0" err="1">
                    <a:sym typeface="Wingdings" panose="05000000000000000000" pitchFamily="2" charset="2"/>
                  </a:rPr>
                  <a:t>ke</a:t>
                </a:r>
                <a:r>
                  <a:rPr lang="en-US" sz="2600" dirty="0">
                    <a:sym typeface="Wingdings" panose="05000000000000000000" pitchFamily="2" charset="2"/>
                  </a:rPr>
                  <a:t> </a:t>
                </a:r>
                <a:r>
                  <a:rPr lang="en-US" sz="2600" dirty="0" err="1">
                    <a:sym typeface="Wingdings" panose="05000000000000000000" pitchFamily="2" charset="2"/>
                  </a:rPr>
                  <a:t>dalam</a:t>
                </a:r>
                <a:r>
                  <a:rPr lang="en-US" sz="2600" dirty="0">
                    <a:sym typeface="Wingdings" panose="05000000000000000000" pitchFamily="2" charset="2"/>
                  </a:rPr>
                  <a:t> </a:t>
                </a:r>
                <a:r>
                  <a:rPr lang="en-US" sz="2600" dirty="0" err="1">
                    <a:sym typeface="Wingdings" panose="05000000000000000000" pitchFamily="2" charset="2"/>
                  </a:rPr>
                  <a:t>rekurensi</a:t>
                </a:r>
                <a:endParaRPr lang="en-US" sz="2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57F70A-530A-4322-9A76-57AF36A34D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735" y="1143000"/>
                <a:ext cx="11567665" cy="4351338"/>
              </a:xfrm>
              <a:blipFill>
                <a:blip r:embed="rId2"/>
                <a:stretch>
                  <a:fillRect l="-948" t="-2244" r="-790" b="-15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63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7D00E-0EFC-4EA2-A10B-F15FA70C8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Pembahasan</a:t>
            </a:r>
            <a:r>
              <a:rPr lang="en-ID" dirty="0"/>
              <a:t> </a:t>
            </a:r>
            <a:r>
              <a:rPr lang="en-ID" dirty="0" err="1"/>
              <a:t>Materi</a:t>
            </a:r>
            <a:r>
              <a:rPr lang="en-ID" dirty="0"/>
              <a:t>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FE18F-6EBF-402C-8198-FCD57C219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ID" dirty="0" err="1"/>
              <a:t>Paradigma</a:t>
            </a:r>
            <a:r>
              <a:rPr lang="en-ID" dirty="0"/>
              <a:t> </a:t>
            </a:r>
            <a:r>
              <a:rPr lang="en-ID" dirty="0" err="1"/>
              <a:t>Algoritma</a:t>
            </a:r>
            <a:r>
              <a:rPr lang="en-ID" dirty="0"/>
              <a:t>: Divide &amp; Conquer</a:t>
            </a:r>
          </a:p>
          <a:p>
            <a:pPr marL="514350" indent="-514350">
              <a:buAutoNum type="arabicPeriod"/>
            </a:pP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Rekurensi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Solving </a:t>
            </a:r>
            <a:r>
              <a:rPr lang="en-US" dirty="0" err="1"/>
              <a:t>Rekurensi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Subtitusi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Solving </a:t>
            </a:r>
            <a:r>
              <a:rPr lang="en-US" dirty="0" err="1"/>
              <a:t>Rekurensi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i="1" dirty="0"/>
              <a:t>Recursion-tree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Solving </a:t>
            </a:r>
            <a:r>
              <a:rPr lang="en-US" dirty="0" err="1"/>
              <a:t>Rekurensi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Master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19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C89A-8E31-49F4-BD5A-617A6E5E3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 err="1"/>
              <a:t>Contoh</a:t>
            </a:r>
            <a:r>
              <a:rPr lang="en-ID" b="1" dirty="0"/>
              <a:t> </a:t>
            </a:r>
            <a:r>
              <a:rPr lang="en-ID" b="1" dirty="0" err="1"/>
              <a:t>Soal</a:t>
            </a:r>
            <a:r>
              <a:rPr lang="en-ID" b="1" dirty="0"/>
              <a:t> 1 (2)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E66C7C-D237-45E8-A796-059AB27194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20400" cy="4351338"/>
              </a:xfrm>
            </p:spPr>
            <p:txBody>
              <a:bodyPr/>
              <a:lstStyle/>
              <a:p>
                <a:pPr marL="224313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≤ 2</m:t>
                      </m:r>
                      <m:d>
                        <m:dPr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⌊"/>
                              <m:endChr m:val="⌋"/>
                              <m:ctrlPr>
                                <a:rPr lang="en-ID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D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D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ID" i="1" dirty="0"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dirty="0" smtClean="0"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ID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D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D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ID" i="1" dirty="0"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pt-BR" i="1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𝑐𝑛</m:t>
                      </m:r>
                    </m:oMath>
                  </m:oMathPara>
                </a14:m>
                <a:endParaRPr lang="en-ID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26828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≤ 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i="1" dirty="0" smtClean="0">
                          <a:latin typeface="Cambria Math" panose="02040503050406030204" pitchFamily="18" charset="0"/>
                        </a:rPr>
                        <m:t>lg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/2) + 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𝑐𝑛</m:t>
                      </m:r>
                    </m:oMath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i="1" dirty="0" smtClean="0">
                          <a:latin typeface="Cambria Math" panose="02040503050406030204" pitchFamily="18" charset="0"/>
                        </a:rPr>
                        <m:t>lg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i="1" dirty="0" smtClean="0">
                          <a:latin typeface="Cambria Math" panose="02040503050406030204" pitchFamily="18" charset="0"/>
                        </a:rPr>
                        <m:t>lg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⁡2 + 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𝑐𝑛</m:t>
                      </m:r>
                    </m:oMath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i="1" dirty="0" smtClean="0">
                          <a:latin typeface="Cambria Math" panose="02040503050406030204" pitchFamily="18" charset="0"/>
                        </a:rPr>
                        <m:t>lg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𝑐𝑛</m:t>
                      </m:r>
                    </m:oMath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i="1" dirty="0" smtClean="0">
                          <a:latin typeface="Cambria Math" panose="02040503050406030204" pitchFamily="18" charset="0"/>
                        </a:rPr>
                        <m:t>lg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lang="pt-BR" dirty="0"/>
                </a:br>
                <a:endParaRPr lang="pt-BR" dirty="0"/>
              </a:p>
              <a:p>
                <a:pPr>
                  <a:tabLst>
                    <a:tab pos="268288" algn="l"/>
                  </a:tabLst>
                </a:pPr>
                <a:r>
                  <a:rPr lang="en-US" dirty="0" err="1"/>
                  <a:t>Ini</a:t>
                </a:r>
                <a:r>
                  <a:rPr lang="en-US" dirty="0"/>
                  <a:t> </a:t>
                </a:r>
                <a:r>
                  <a:rPr lang="en-US" dirty="0" err="1"/>
                  <a:t>menetapkan</a:t>
                </a:r>
                <a:r>
                  <a:rPr lang="en-US" dirty="0"/>
                  <a:t> </a:t>
                </a:r>
                <a:r>
                  <a:rPr lang="en-US" dirty="0" err="1"/>
                  <a:t>batas</a:t>
                </a:r>
                <a:r>
                  <a:rPr lang="en-US" dirty="0"/>
                  <a:t> yang </a:t>
                </a:r>
                <a:r>
                  <a:rPr lang="en-US" dirty="0" err="1"/>
                  <a:t>kita</a:t>
                </a:r>
                <a:r>
                  <a:rPr lang="en-US" dirty="0"/>
                  <a:t> </a:t>
                </a:r>
                <a:r>
                  <a:rPr lang="en-US" dirty="0" err="1"/>
                  <a:t>inginkan</a:t>
                </a:r>
                <a:r>
                  <a:rPr lang="en-US" dirty="0"/>
                  <a:t> </a:t>
                </a:r>
                <a:r>
                  <a:rPr lang="en-US" dirty="0" err="1"/>
                  <a:t>untuk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:r>
                  <a:rPr lang="en-US" dirty="0" err="1"/>
                  <a:t>asumsi</a:t>
                </a:r>
                <a:r>
                  <a:rPr lang="en-US" dirty="0"/>
                  <a:t> </a:t>
                </a:r>
                <a:r>
                  <a:rPr lang="en-US" dirty="0" err="1"/>
                  <a:t>itu</a:t>
                </a:r>
                <a:r>
                  <a:rPr lang="en-US" dirty="0"/>
                  <a:t> </a:t>
                </a:r>
                <a:r>
                  <a:rPr lang="en-US" dirty="0" err="1"/>
                  <a:t>berlaku</a:t>
                </a:r>
                <a:r>
                  <a:rPr lang="en-US" dirty="0"/>
                  <a:t> </a:t>
                </a:r>
                <a:r>
                  <a:rPr lang="en-US" dirty="0" err="1"/>
                  <a:t>untuk</a:t>
                </a:r>
                <a:r>
                  <a:rPr lang="en-US" dirty="0"/>
                  <a:t> </a:t>
                </a:r>
                <a:r>
                  <a:rPr lang="en-US" dirty="0" err="1"/>
                  <a:t>nilai</a:t>
                </a:r>
                <a:r>
                  <a:rPr lang="en-US" dirty="0"/>
                  <a:t> yang </a:t>
                </a:r>
                <a:r>
                  <a:rPr lang="en-US" dirty="0" err="1"/>
                  <a:t>lebih</a:t>
                </a:r>
                <a:r>
                  <a:rPr lang="en-US" dirty="0"/>
                  <a:t> </a:t>
                </a:r>
                <a:r>
                  <a:rPr lang="en-US" dirty="0" err="1"/>
                  <a:t>kecil</a:t>
                </a:r>
                <a:r>
                  <a:rPr lang="en-US" dirty="0"/>
                  <a:t> m &lt;n. </a:t>
                </a: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:r>
                  <a:rPr lang="en-US" dirty="0" err="1"/>
                  <a:t>demikian</a:t>
                </a:r>
                <a:r>
                  <a:rPr lang="en-US" dirty="0"/>
                  <a:t> </a:t>
                </a:r>
                <a:r>
                  <a:rPr lang="en-US" dirty="0" err="1"/>
                  <a:t>argumen</a:t>
                </a:r>
                <a:r>
                  <a:rPr lang="en-US" dirty="0"/>
                  <a:t> </a:t>
                </a:r>
                <a:r>
                  <a:rPr lang="en-US" dirty="0" err="1"/>
                  <a:t>induksi</a:t>
                </a:r>
                <a:r>
                  <a:rPr lang="en-US" dirty="0"/>
                  <a:t> </a:t>
                </a:r>
                <a:r>
                  <a:rPr lang="en-US" dirty="0" err="1"/>
                  <a:t>dilengkapi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E66C7C-D237-45E8-A796-059AB27194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20400" cy="4351338"/>
              </a:xfrm>
              <a:blipFill>
                <a:blip r:embed="rId2"/>
                <a:stretch>
                  <a:fillRect l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45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EC281-23CB-496E-A40F-EFB8B4648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 err="1"/>
              <a:t>Perubahan</a:t>
            </a:r>
            <a:r>
              <a:rPr lang="en-ID" b="1" dirty="0"/>
              <a:t> </a:t>
            </a:r>
            <a:r>
              <a:rPr lang="en-ID" b="1" dirty="0" err="1"/>
              <a:t>Variabel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F17A2A-79DB-4BE3-A8D6-C5F493CC6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05844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Beberapa </a:t>
                </a:r>
                <a:r>
                  <a:rPr lang="en-US" dirty="0" err="1"/>
                  <a:t>manipulasi</a:t>
                </a:r>
                <a:r>
                  <a:rPr lang="en-US" dirty="0"/>
                  <a:t> </a:t>
                </a:r>
                <a:r>
                  <a:rPr lang="en-US" dirty="0" err="1"/>
                  <a:t>aljabar</a:t>
                </a:r>
                <a:r>
                  <a:rPr lang="en-US" dirty="0"/>
                  <a:t> </a:t>
                </a:r>
                <a:r>
                  <a:rPr lang="en-US" dirty="0" err="1"/>
                  <a:t>dapat</a:t>
                </a:r>
                <a:r>
                  <a:rPr lang="en-US" dirty="0"/>
                  <a:t> </a:t>
                </a:r>
                <a:r>
                  <a:rPr lang="en-US" dirty="0" err="1"/>
                  <a:t>membuat</a:t>
                </a:r>
                <a:r>
                  <a:rPr lang="en-US" dirty="0"/>
                  <a:t> </a:t>
                </a:r>
                <a:r>
                  <a:rPr lang="en-US" dirty="0" err="1"/>
                  <a:t>pengulangan</a:t>
                </a:r>
                <a:r>
                  <a:rPr lang="en-US" dirty="0"/>
                  <a:t> yang </a:t>
                </a:r>
                <a:r>
                  <a:rPr lang="en-US" dirty="0" err="1"/>
                  <a:t>tidak</a:t>
                </a:r>
                <a:r>
                  <a:rPr lang="en-US" dirty="0"/>
                  <a:t> </a:t>
                </a:r>
                <a:r>
                  <a:rPr lang="en-US" dirty="0" err="1"/>
                  <a:t>diketahui</a:t>
                </a:r>
                <a:r>
                  <a:rPr lang="en-US" dirty="0"/>
                  <a:t> </a:t>
                </a:r>
                <a:r>
                  <a:rPr lang="en-US" dirty="0" err="1"/>
                  <a:t>mirip</a:t>
                </a:r>
                <a:r>
                  <a:rPr lang="en-US" dirty="0"/>
                  <a:t> </a:t>
                </a:r>
                <a:r>
                  <a:rPr lang="en-US" dirty="0" err="1"/>
                  <a:t>dengan</a:t>
                </a:r>
                <a:r>
                  <a:rPr lang="en-US" dirty="0"/>
                  <a:t> yang </a:t>
                </a:r>
                <a:r>
                  <a:rPr lang="en-US" dirty="0" err="1"/>
                  <a:t>telah</a:t>
                </a:r>
                <a:r>
                  <a:rPr lang="en-US" dirty="0"/>
                  <a:t> </a:t>
                </a:r>
                <a:r>
                  <a:rPr lang="en-US" dirty="0" err="1"/>
                  <a:t>kita</a:t>
                </a:r>
                <a:r>
                  <a:rPr lang="en-US" dirty="0"/>
                  <a:t> </a:t>
                </a:r>
                <a:r>
                  <a:rPr lang="en-US" dirty="0" err="1"/>
                  <a:t>lihat</a:t>
                </a:r>
                <a:r>
                  <a:rPr lang="en-US" dirty="0"/>
                  <a:t> </a:t>
                </a:r>
                <a:r>
                  <a:rPr lang="en-US" dirty="0" err="1"/>
                  <a:t>sebelumnya</a:t>
                </a:r>
                <a:endParaRPr lang="en-US" dirty="0"/>
              </a:p>
              <a:p>
                <a:r>
                  <a:rPr lang="en-US" dirty="0" err="1"/>
                  <a:t>Sebagai</a:t>
                </a:r>
                <a:r>
                  <a:rPr lang="en-US" dirty="0"/>
                  <a:t> </a:t>
                </a:r>
                <a:r>
                  <a:rPr lang="en-US" dirty="0" err="1"/>
                  <a:t>contoh</a:t>
                </a:r>
                <a:r>
                  <a:rPr lang="en-US" dirty="0"/>
                  <a:t>, </a:t>
                </a:r>
                <a:r>
                  <a:rPr lang="en-US" dirty="0" err="1"/>
                  <a:t>rekurensi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) = 2 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(√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m:rPr>
                          <m:sty m:val="p"/>
                        </m:rPr>
                        <a:rPr lang="de-DE" i="1" dirty="0" smtClean="0">
                          <a:latin typeface="Cambria Math" panose="02040503050406030204" pitchFamily="18" charset="0"/>
                        </a:rPr>
                        <m:t>lg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   Bisa disederhanakan dengan pengubahan dari variabel-variabel</a:t>
                </a:r>
              </a:p>
              <a:p>
                <a:pPr marL="0" indent="0">
                  <a:buNone/>
                </a:pPr>
                <a:r>
                  <a:rPr lang="de-DE" dirty="0"/>
                  <a:t>   Misalkan m = lg n, (yaitu </a:t>
                </a: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ID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D" b="0" dirty="0"/>
              </a:p>
              <a:p>
                <a:pPr marL="182563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ID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de-DE" i="1" dirty="0">
                          <a:latin typeface="Cambria Math" panose="02040503050406030204" pitchFamily="18" charset="0"/>
                        </a:rPr>
                        <m:t>) = 2 </m:t>
                      </m:r>
                      <m:r>
                        <a:rPr lang="de-DE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ID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ID" b="0" i="1" dirty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  <m:r>
                        <a:rPr lang="de-DE" i="1" dirty="0">
                          <a:latin typeface="Cambria Math" panose="02040503050406030204" pitchFamily="18" charset="0"/>
                        </a:rPr>
                        <m:t>) +</m:t>
                      </m:r>
                      <m:r>
                        <a:rPr lang="en-ID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de-DE" dirty="0"/>
              </a:p>
              <a:p>
                <a:pPr marL="182563" indent="0">
                  <a:buNone/>
                </a:pPr>
                <a:r>
                  <a:rPr lang="de-DE" dirty="0"/>
                  <a:t>Ubah notasi </a:t>
                </a:r>
                <a14:m>
                  <m:oMath xmlns:m="http://schemas.openxmlformats.org/officeDocument/2006/math">
                    <m:r>
                      <a:rPr lang="de-DE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D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D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de-DE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e-DE" dirty="0">
                    <a:sym typeface="Wingdings" panose="05000000000000000000" pitchFamily="2" charset="2"/>
                  </a:rPr>
                  <a:t> S(m) menghasilkan rekurensi baru</a:t>
                </a:r>
              </a:p>
              <a:p>
                <a:pPr marL="182563" indent="0" algn="ctr">
                  <a:buNone/>
                </a:pP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𝑆</m:t>
                    </m:r>
                    <m:r>
                      <a:rPr lang="de-DE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de-DE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de-DE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 = 2(</m:t>
                    </m:r>
                    <m:r>
                      <a:rPr lang="de-DE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de-DE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/2) + </m:t>
                    </m:r>
                    <m:r>
                      <a:rPr lang="de-DE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de-DE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de-DE" dirty="0">
                    <a:sym typeface="Wingdings" panose="05000000000000000000" pitchFamily="2" charset="2"/>
                  </a:rPr>
                  <a:t> sama dengan slide 19</a:t>
                </a:r>
                <a:endParaRPr lang="de-DE" dirty="0"/>
              </a:p>
              <a:p>
                <a:pPr marL="182563" indent="0" algn="ctr">
                  <a:buNone/>
                </a:pPr>
                <a:endParaRPr lang="de-DE" dirty="0"/>
              </a:p>
              <a:p>
                <a:pPr marL="0" indent="0">
                  <a:buNone/>
                </a:pPr>
                <a:br>
                  <a:rPr lang="de-DE" dirty="0"/>
                </a:b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F17A2A-79DB-4BE3-A8D6-C5F493CC6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05844"/>
                <a:ext cx="10515600" cy="4351338"/>
              </a:xfrm>
              <a:blipFill>
                <a:blip r:embed="rId2"/>
                <a:stretch>
                  <a:fillRect l="-1043" t="-2381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69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9362-BC98-4FEE-A187-3C5BEE17A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515600" cy="993458"/>
          </a:xfrm>
        </p:spPr>
        <p:txBody>
          <a:bodyPr/>
          <a:lstStyle/>
          <a:p>
            <a:r>
              <a:rPr lang="en-ID" b="1" dirty="0"/>
              <a:t>3.2 </a:t>
            </a:r>
            <a:r>
              <a:rPr lang="en-ID" b="1" dirty="0" err="1"/>
              <a:t>Metode</a:t>
            </a:r>
            <a:r>
              <a:rPr lang="en-ID" b="1" dirty="0"/>
              <a:t> Recursion-tree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EE323-8B86-48D0-8B5B-0B000895E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5071269"/>
          </a:xfrm>
        </p:spPr>
        <p:txBody>
          <a:bodyPr/>
          <a:lstStyle/>
          <a:p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ini</a:t>
            </a:r>
            <a:r>
              <a:rPr lang="en-ID" sz="2400" dirty="0"/>
              <a:t> </a:t>
            </a:r>
            <a:r>
              <a:rPr lang="en-ID" sz="2400" dirty="0" err="1"/>
              <a:t>biasanya</a:t>
            </a:r>
            <a:r>
              <a:rPr lang="en-ID" sz="2400" dirty="0"/>
              <a:t> </a:t>
            </a:r>
            <a:r>
              <a:rPr lang="en-ID" sz="2400" dirty="0" err="1"/>
              <a:t>digunakan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membuat</a:t>
            </a:r>
            <a:r>
              <a:rPr lang="en-ID" sz="2400" dirty="0"/>
              <a:t> </a:t>
            </a:r>
            <a:r>
              <a:rPr lang="en-ID" sz="2400" dirty="0" err="1"/>
              <a:t>sebuah</a:t>
            </a:r>
            <a:r>
              <a:rPr lang="en-ID" sz="2400" dirty="0"/>
              <a:t> </a:t>
            </a:r>
            <a:r>
              <a:rPr lang="en-ID" sz="2400" dirty="0" err="1"/>
              <a:t>tebakan</a:t>
            </a:r>
            <a:r>
              <a:rPr lang="en-ID" sz="2400" dirty="0"/>
              <a:t> yang </a:t>
            </a:r>
            <a:r>
              <a:rPr lang="en-ID" sz="2400" dirty="0" err="1"/>
              <a:t>bagus</a:t>
            </a:r>
            <a:r>
              <a:rPr lang="en-ID" sz="2400" dirty="0"/>
              <a:t>, yang </a:t>
            </a:r>
            <a:r>
              <a:rPr lang="en-ID" sz="2400" dirty="0" err="1"/>
              <a:t>nantinya</a:t>
            </a:r>
            <a:r>
              <a:rPr lang="en-ID" sz="2400" dirty="0"/>
              <a:t> </a:t>
            </a:r>
            <a:r>
              <a:rPr lang="en-ID" sz="2400" dirty="0" err="1"/>
              <a:t>diverifikasi</a:t>
            </a:r>
            <a:r>
              <a:rPr lang="en-ID" sz="2400" dirty="0"/>
              <a:t> </a:t>
            </a:r>
            <a:r>
              <a:rPr lang="en-ID" sz="2400" dirty="0" err="1"/>
              <a:t>menggunakan</a:t>
            </a:r>
            <a:r>
              <a:rPr lang="en-ID" sz="2400" dirty="0"/>
              <a:t> </a:t>
            </a:r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subtitusi</a:t>
            </a:r>
            <a:endParaRPr lang="en-ID" sz="2400" dirty="0"/>
          </a:p>
          <a:p>
            <a:pPr marL="182563" indent="0">
              <a:buNone/>
            </a:pP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perhatian</a:t>
            </a:r>
            <a:r>
              <a:rPr lang="en-ID" sz="2400" dirty="0"/>
              <a:t> </a:t>
            </a:r>
            <a:r>
              <a:rPr lang="en-ID" sz="2400" dirty="0" err="1"/>
              <a:t>khusus</a:t>
            </a:r>
            <a:r>
              <a:rPr lang="en-ID" sz="2400" dirty="0"/>
              <a:t>, recursion-tree </a:t>
            </a:r>
            <a:r>
              <a:rPr lang="en-ID" sz="2400" dirty="0" err="1"/>
              <a:t>dapat</a:t>
            </a:r>
            <a:r>
              <a:rPr lang="en-ID" sz="2400" dirty="0"/>
              <a:t> </a:t>
            </a:r>
            <a:r>
              <a:rPr lang="en-ID" sz="2400" dirty="0" err="1"/>
              <a:t>digunakan</a:t>
            </a:r>
            <a:r>
              <a:rPr lang="en-ID" sz="2400" dirty="0"/>
              <a:t> </a:t>
            </a:r>
            <a:r>
              <a:rPr lang="en-ID" sz="2400" dirty="0" err="1"/>
              <a:t>sebagai</a:t>
            </a:r>
            <a:r>
              <a:rPr lang="en-ID" sz="2400" dirty="0"/>
              <a:t> </a:t>
            </a:r>
            <a:r>
              <a:rPr lang="en-ID" sz="2400" dirty="0" err="1"/>
              <a:t>pembuktian</a:t>
            </a:r>
            <a:r>
              <a:rPr lang="en-ID" sz="2400" dirty="0"/>
              <a:t> </a:t>
            </a:r>
            <a:r>
              <a:rPr lang="en-ID" sz="2400" dirty="0" err="1"/>
              <a:t>langsung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solusi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</a:t>
            </a:r>
            <a:r>
              <a:rPr lang="en-ID" sz="2400" dirty="0" err="1"/>
              <a:t>rekurensi</a:t>
            </a:r>
            <a:endParaRPr lang="en-ID" sz="2400" dirty="0"/>
          </a:p>
          <a:p>
            <a:pPr marL="182563" indent="-182563"/>
            <a:r>
              <a:rPr lang="en-ID" sz="2400" dirty="0"/>
              <a:t>Recursion-tree </a:t>
            </a:r>
            <a:r>
              <a:rPr lang="en-ID" sz="2400" dirty="0" err="1"/>
              <a:t>sangat</a:t>
            </a:r>
            <a:r>
              <a:rPr lang="en-ID" sz="2400" dirty="0"/>
              <a:t> </a:t>
            </a:r>
            <a:r>
              <a:rPr lang="en-ID" sz="2400" dirty="0" err="1"/>
              <a:t>berguna</a:t>
            </a:r>
            <a:r>
              <a:rPr lang="en-ID" sz="2400" dirty="0"/>
              <a:t> </a:t>
            </a:r>
            <a:r>
              <a:rPr lang="en-ID" sz="2400" dirty="0" err="1"/>
              <a:t>ketika</a:t>
            </a:r>
            <a:r>
              <a:rPr lang="en-ID" sz="2400" dirty="0"/>
              <a:t> </a:t>
            </a:r>
            <a:r>
              <a:rPr lang="en-ID" sz="2400" dirty="0" err="1"/>
              <a:t>rekurensi</a:t>
            </a:r>
            <a:r>
              <a:rPr lang="en-ID" sz="2400" dirty="0"/>
              <a:t> </a:t>
            </a:r>
            <a:r>
              <a:rPr lang="en-ID" sz="2400" dirty="0" err="1"/>
              <a:t>menggambarkan</a:t>
            </a:r>
            <a:r>
              <a:rPr lang="en-ID" sz="2400" dirty="0"/>
              <a:t> </a:t>
            </a:r>
            <a:r>
              <a:rPr lang="en-ID" sz="2400" i="1" dirty="0"/>
              <a:t>running time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</a:t>
            </a:r>
            <a:r>
              <a:rPr lang="en-ID" sz="2400" dirty="0" err="1"/>
              <a:t>sebuah</a:t>
            </a:r>
            <a:r>
              <a:rPr lang="en-ID" sz="2400" dirty="0"/>
              <a:t> </a:t>
            </a:r>
            <a:r>
              <a:rPr lang="en-ID" sz="2400" dirty="0" err="1"/>
              <a:t>algoritma</a:t>
            </a:r>
            <a:r>
              <a:rPr lang="en-ID" sz="2400" dirty="0"/>
              <a:t> </a:t>
            </a:r>
            <a:r>
              <a:rPr lang="en-ID" sz="2400" dirty="0" err="1"/>
              <a:t>berparadigma</a:t>
            </a:r>
            <a:r>
              <a:rPr lang="en-ID" sz="2400" dirty="0"/>
              <a:t> </a:t>
            </a:r>
            <a:r>
              <a:rPr lang="en-ID" sz="2400" i="1" dirty="0"/>
              <a:t>divide &amp; conquer</a:t>
            </a:r>
          </a:p>
          <a:p>
            <a:pPr marL="182563" indent="-182563"/>
            <a:r>
              <a:rPr lang="en-ID" sz="2400" dirty="0" err="1"/>
              <a:t>Dalam</a:t>
            </a:r>
            <a:r>
              <a:rPr lang="en-ID" sz="2400" dirty="0"/>
              <a:t> </a:t>
            </a:r>
            <a:r>
              <a:rPr lang="en-ID" sz="2400" dirty="0" err="1"/>
              <a:t>sebuah</a:t>
            </a:r>
            <a:r>
              <a:rPr lang="en-ID" sz="2400" dirty="0"/>
              <a:t> </a:t>
            </a:r>
            <a:r>
              <a:rPr lang="en-ID" sz="2400" i="1" dirty="0"/>
              <a:t>recursion-tree</a:t>
            </a:r>
            <a:r>
              <a:rPr lang="en-ID" sz="2400" dirty="0"/>
              <a:t>, </a:t>
            </a:r>
            <a:r>
              <a:rPr lang="en-ID" sz="2400" dirty="0" err="1"/>
              <a:t>setiap</a:t>
            </a:r>
            <a:r>
              <a:rPr lang="en-ID" sz="2400" dirty="0"/>
              <a:t> node </a:t>
            </a:r>
            <a:r>
              <a:rPr lang="en-ID" sz="2400" dirty="0" err="1"/>
              <a:t>merepresentasikan</a:t>
            </a:r>
            <a:r>
              <a:rPr lang="en-ID" sz="2400" dirty="0"/>
              <a:t> </a:t>
            </a:r>
            <a:r>
              <a:rPr lang="en-ID" sz="2400" i="1" dirty="0"/>
              <a:t>cost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</a:t>
            </a:r>
            <a:r>
              <a:rPr lang="en-ID" sz="2400" dirty="0" err="1"/>
              <a:t>sebuah</a:t>
            </a:r>
            <a:r>
              <a:rPr lang="en-ID" sz="2400" dirty="0"/>
              <a:t> subproblem. Kita  </a:t>
            </a:r>
            <a:r>
              <a:rPr lang="en-ID" sz="2400" dirty="0" err="1"/>
              <a:t>menjumlahkan</a:t>
            </a:r>
            <a:r>
              <a:rPr lang="en-ID" sz="2400" dirty="0"/>
              <a:t> cost </a:t>
            </a:r>
            <a:r>
              <a:rPr lang="en-ID" sz="2400" dirty="0" err="1"/>
              <a:t>dalam</a:t>
            </a:r>
            <a:r>
              <a:rPr lang="en-ID" sz="2400" dirty="0"/>
              <a:t> </a:t>
            </a:r>
            <a:r>
              <a:rPr lang="en-ID" sz="2400" dirty="0" err="1"/>
              <a:t>setiap</a:t>
            </a:r>
            <a:r>
              <a:rPr lang="en-ID" sz="2400" dirty="0"/>
              <a:t> </a:t>
            </a:r>
            <a:r>
              <a:rPr lang="en-ID" sz="2400" dirty="0" err="1"/>
              <a:t>tingkat</a:t>
            </a:r>
            <a:r>
              <a:rPr lang="en-ID" sz="2400" dirty="0"/>
              <a:t> tree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mendapatkan</a:t>
            </a:r>
            <a:r>
              <a:rPr lang="en-ID" sz="2400" dirty="0"/>
              <a:t> </a:t>
            </a:r>
            <a:r>
              <a:rPr lang="en-ID" sz="2400" dirty="0" err="1"/>
              <a:t>seperangkat</a:t>
            </a:r>
            <a:r>
              <a:rPr lang="en-ID" sz="2400" dirty="0"/>
              <a:t> </a:t>
            </a:r>
            <a:r>
              <a:rPr lang="en-ID" sz="2400" i="1" dirty="0"/>
              <a:t>cost</a:t>
            </a:r>
            <a:r>
              <a:rPr lang="en-ID" sz="2400" dirty="0"/>
              <a:t> per-</a:t>
            </a:r>
            <a:r>
              <a:rPr lang="en-ID" sz="2400" dirty="0" err="1"/>
              <a:t>tingkat</a:t>
            </a:r>
            <a:r>
              <a:rPr lang="en-ID" sz="2400" dirty="0"/>
              <a:t>, dan </a:t>
            </a:r>
            <a:r>
              <a:rPr lang="en-ID" sz="2400" dirty="0" err="1"/>
              <a:t>kemudian</a:t>
            </a:r>
            <a:r>
              <a:rPr lang="en-ID" sz="2400" dirty="0"/>
              <a:t> </a:t>
            </a:r>
            <a:r>
              <a:rPr lang="en-ID" sz="2400" dirty="0" err="1"/>
              <a:t>kita</a:t>
            </a:r>
            <a:r>
              <a:rPr lang="en-ID" sz="2400" dirty="0"/>
              <a:t> </a:t>
            </a:r>
            <a:r>
              <a:rPr lang="en-ID" sz="2400" dirty="0" err="1"/>
              <a:t>menjumlahkan</a:t>
            </a:r>
            <a:r>
              <a:rPr lang="en-ID" sz="2400" dirty="0"/>
              <a:t> </a:t>
            </a:r>
            <a:r>
              <a:rPr lang="en-ID" sz="2400" dirty="0" err="1"/>
              <a:t>semua</a:t>
            </a:r>
            <a:r>
              <a:rPr lang="en-ID" sz="2400" dirty="0"/>
              <a:t> </a:t>
            </a:r>
            <a:r>
              <a:rPr lang="en-ID" sz="2400" i="1" dirty="0"/>
              <a:t>cost</a:t>
            </a:r>
            <a:r>
              <a:rPr lang="en-ID" sz="2400" dirty="0"/>
              <a:t> per-</a:t>
            </a:r>
            <a:r>
              <a:rPr lang="en-ID" sz="2400" dirty="0" err="1"/>
              <a:t>tingkat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menentukan</a:t>
            </a:r>
            <a:r>
              <a:rPr lang="en-ID" sz="2400" dirty="0"/>
              <a:t> total </a:t>
            </a:r>
            <a:r>
              <a:rPr lang="en-ID" sz="2400" i="1" dirty="0"/>
              <a:t>cost</a:t>
            </a:r>
            <a:r>
              <a:rPr lang="en-ID" sz="2400" dirty="0"/>
              <a:t> </a:t>
            </a:r>
            <a:r>
              <a:rPr lang="en-ID" sz="2400" dirty="0" err="1"/>
              <a:t>semua</a:t>
            </a:r>
            <a:r>
              <a:rPr lang="en-ID" sz="2400" dirty="0"/>
              <a:t> </a:t>
            </a:r>
            <a:r>
              <a:rPr lang="en-ID" sz="2400" dirty="0" err="1"/>
              <a:t>tingkat</a:t>
            </a:r>
            <a:r>
              <a:rPr lang="en-ID" sz="2400" dirty="0"/>
              <a:t> </a:t>
            </a:r>
            <a:r>
              <a:rPr lang="en-ID" sz="2400" dirty="0" err="1"/>
              <a:t>rekursi</a:t>
            </a:r>
            <a:r>
              <a:rPr lang="en-ID" sz="2400" dirty="0"/>
              <a:t>.</a:t>
            </a:r>
          </a:p>
          <a:p>
            <a:pPr marL="182563" indent="-182563"/>
            <a:r>
              <a:rPr lang="en-ID" sz="2400" dirty="0" err="1"/>
              <a:t>Contoh</a:t>
            </a:r>
            <a:r>
              <a:rPr lang="en-ID" sz="2400" dirty="0"/>
              <a:t>, </a:t>
            </a:r>
            <a:r>
              <a:rPr lang="en-ID" sz="2400" dirty="0" err="1"/>
              <a:t>bangun</a:t>
            </a:r>
            <a:r>
              <a:rPr lang="en-ID" sz="2400" dirty="0"/>
              <a:t> </a:t>
            </a:r>
            <a:r>
              <a:rPr lang="en-ID" sz="2400" dirty="0" err="1"/>
              <a:t>sebuah</a:t>
            </a:r>
            <a:r>
              <a:rPr lang="en-ID" sz="2400" dirty="0"/>
              <a:t> recursion-tree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rekurensi</a:t>
            </a:r>
            <a:r>
              <a:rPr lang="en-ID" sz="2400" dirty="0"/>
              <a:t> </a:t>
            </a:r>
            <a:r>
              <a:rPr lang="en-ID" sz="2400" dirty="0" err="1"/>
              <a:t>berikut</a:t>
            </a:r>
            <a:r>
              <a:rPr lang="en-ID" sz="2400" dirty="0"/>
              <a:t>:</a:t>
            </a:r>
          </a:p>
          <a:p>
            <a:pPr marL="0" indent="0">
              <a:buNone/>
            </a:pPr>
            <a:endParaRPr lang="en-ID" sz="2400" dirty="0"/>
          </a:p>
          <a:p>
            <a:pPr marL="182563" indent="-182563"/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2F9382B-7E9C-43E0-92FC-A475DB5E6712}"/>
                  </a:ext>
                </a:extLst>
              </p:cNvPr>
              <p:cNvSpPr/>
              <p:nvPr/>
            </p:nvSpPr>
            <p:spPr>
              <a:xfrm>
                <a:off x="1905000" y="5410200"/>
                <a:ext cx="2295308" cy="8117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D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D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𝑐𝑛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2F9382B-7E9C-43E0-92FC-A475DB5E67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5410200"/>
                <a:ext cx="2295308" cy="811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471DF7-64EE-4F3D-846A-1C4E0E658972}"/>
                  </a:ext>
                </a:extLst>
              </p:cNvPr>
              <p:cNvSpPr txBox="1"/>
              <p:nvPr/>
            </p:nvSpPr>
            <p:spPr>
              <a:xfrm>
                <a:off x="4419600" y="5415252"/>
                <a:ext cx="927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dirty="0"/>
                  <a:t>if </a:t>
                </a:r>
                <a14:m>
                  <m:oMath xmlns:m="http://schemas.openxmlformats.org/officeDocument/2006/math">
                    <m:r>
                      <a:rPr lang="en-ID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ID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471DF7-64EE-4F3D-846A-1C4E0E658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5415252"/>
                <a:ext cx="927626" cy="369332"/>
              </a:xfrm>
              <a:prstGeom prst="rect">
                <a:avLst/>
              </a:prstGeom>
              <a:blipFill>
                <a:blip r:embed="rId3"/>
                <a:stretch>
                  <a:fillRect l="-526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2314FB-0523-4BBC-8E71-9E01B81D976D}"/>
                  </a:ext>
                </a:extLst>
              </p:cNvPr>
              <p:cNvSpPr txBox="1"/>
              <p:nvPr/>
            </p:nvSpPr>
            <p:spPr>
              <a:xfrm>
                <a:off x="4419600" y="5784584"/>
                <a:ext cx="927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dirty="0"/>
                  <a:t>if </a:t>
                </a:r>
                <a14:m>
                  <m:oMath xmlns:m="http://schemas.openxmlformats.org/officeDocument/2006/math">
                    <m:r>
                      <a:rPr lang="en-ID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ID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2314FB-0523-4BBC-8E71-9E01B81D9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5784584"/>
                <a:ext cx="927626" cy="369332"/>
              </a:xfrm>
              <a:prstGeom prst="rect">
                <a:avLst/>
              </a:prstGeom>
              <a:blipFill>
                <a:blip r:embed="rId4"/>
                <a:stretch>
                  <a:fillRect l="-5263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39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2CE1D-4F2D-4CFC-8A84-1D658B983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4800"/>
            <a:ext cx="10515600" cy="993458"/>
          </a:xfrm>
        </p:spPr>
        <p:txBody>
          <a:bodyPr/>
          <a:lstStyle/>
          <a:p>
            <a:r>
              <a:rPr lang="en-ID" sz="4000" b="1" dirty="0"/>
              <a:t>3.2 </a:t>
            </a:r>
            <a:r>
              <a:rPr lang="en-ID" sz="4000" b="1" dirty="0" err="1"/>
              <a:t>Metode</a:t>
            </a:r>
            <a:r>
              <a:rPr lang="en-ID" sz="4000" b="1" dirty="0"/>
              <a:t> Recursion-tree (2)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17D4A-2D4B-4ED6-B07F-7C4ED3BA20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9200"/>
                <a:ext cx="10515600" cy="4957763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n-ID" sz="2000" dirty="0"/>
                  <a:t>Bagian (a) </a:t>
                </a:r>
                <a:r>
                  <a:rPr lang="en-ID" sz="2000" dirty="0" err="1"/>
                  <a:t>menunjukkan</a:t>
                </a:r>
                <a:r>
                  <a:rPr lang="en-ID" sz="2000" dirty="0"/>
                  <a:t> </a:t>
                </a:r>
                <a14:m>
                  <m:oMath xmlns:m="http://schemas.openxmlformats.org/officeDocument/2006/math">
                    <m:r>
                      <a:rPr lang="en-ID" sz="2000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ID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sz="20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/>
                  <a:t>, </a:t>
                </a:r>
                <a:r>
                  <a:rPr lang="en-US" sz="2000" dirty="0" err="1"/>
                  <a:t>dimana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secara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progresif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dari</a:t>
                </a:r>
                <a:r>
                  <a:rPr lang="en-US" sz="2000" dirty="0"/>
                  <a:t> (b)-(d) </a:t>
                </a:r>
                <a:r>
                  <a:rPr lang="en-US" sz="2000" dirty="0" err="1"/>
                  <a:t>untuk</a:t>
                </a:r>
                <a:r>
                  <a:rPr lang="en-US" sz="2000" dirty="0"/>
                  <a:t> </a:t>
                </a:r>
                <a:r>
                  <a:rPr lang="en-US" sz="2000" dirty="0" err="1"/>
                  <a:t>membentuk</a:t>
                </a:r>
                <a:r>
                  <a:rPr lang="en-US" sz="2000" dirty="0"/>
                  <a:t> recursion-tree. Tree yang </a:t>
                </a:r>
                <a:r>
                  <a:rPr lang="en-US" sz="2000" dirty="0" err="1"/>
                  <a:t>diperluas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sepenuhnya</a:t>
                </a:r>
                <a:r>
                  <a:rPr lang="en-US" sz="2000" dirty="0"/>
                  <a:t> di </a:t>
                </a:r>
                <a:r>
                  <a:rPr lang="en-US" sz="2000" dirty="0" err="1"/>
                  <a:t>bagian</a:t>
                </a:r>
                <a:r>
                  <a:rPr lang="en-US" sz="2000" dirty="0"/>
                  <a:t> (d), </a:t>
                </a:r>
                <a:r>
                  <a:rPr lang="en-US" sz="2000" dirty="0" err="1"/>
                  <a:t>mempunya</a:t>
                </a:r>
                <a:r>
                  <a:rPr lang="en-US" sz="2000" dirty="0"/>
                  <a:t> lg n + 1 level (</a:t>
                </a:r>
                <a:r>
                  <a:rPr lang="en-US" sz="2000" dirty="0" err="1"/>
                  <a:t>contoh</a:t>
                </a:r>
                <a:r>
                  <a:rPr lang="en-US" sz="2000" dirty="0"/>
                  <a:t>, tree </a:t>
                </a:r>
                <a:r>
                  <a:rPr lang="en-US" sz="2000" dirty="0" err="1"/>
                  <a:t>mempunyai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tinggi</a:t>
                </a:r>
                <a:r>
                  <a:rPr lang="en-US" sz="2000" dirty="0"/>
                  <a:t> lg n) dan </a:t>
                </a:r>
                <a:r>
                  <a:rPr lang="en-US" sz="2000" dirty="0" err="1"/>
                  <a:t>setiap</a:t>
                </a:r>
                <a:r>
                  <a:rPr lang="en-US" sz="2000" dirty="0"/>
                  <a:t> level </a:t>
                </a:r>
                <a:r>
                  <a:rPr lang="en-US" sz="2000" dirty="0" err="1"/>
                  <a:t>berkontribusi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terhadap</a:t>
                </a:r>
                <a:r>
                  <a:rPr lang="en-US" sz="2000" dirty="0"/>
                  <a:t> total cost </a:t>
                </a:r>
                <a:r>
                  <a:rPr lang="en-US" sz="2000" dirty="0" err="1"/>
                  <a:t>dari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cn</a:t>
                </a:r>
                <a:r>
                  <a:rPr lang="en-US" sz="2000" dirty="0"/>
                  <a:t>. Oleh </a:t>
                </a:r>
                <a:r>
                  <a:rPr lang="en-US" sz="2000" dirty="0" err="1"/>
                  <a:t>karena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itu</a:t>
                </a:r>
                <a:r>
                  <a:rPr lang="en-US" sz="2000" dirty="0"/>
                  <a:t>, total </a:t>
                </a:r>
                <a:r>
                  <a:rPr lang="en-US" sz="2000" dirty="0" err="1"/>
                  <a:t>costnya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menjadi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cn</a:t>
                </a:r>
                <a:r>
                  <a:rPr lang="en-US" sz="2000" dirty="0"/>
                  <a:t> lg n + </a:t>
                </a:r>
                <a:r>
                  <a:rPr lang="en-US" sz="2000" dirty="0" err="1"/>
                  <a:t>cn</a:t>
                </a:r>
                <a:r>
                  <a:rPr lang="en-US" sz="2000" dirty="0"/>
                  <a:t>, yang mana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ID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D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ID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D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ID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D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17D4A-2D4B-4ED6-B07F-7C4ED3BA20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9200"/>
                <a:ext cx="10515600" cy="4957763"/>
              </a:xfrm>
              <a:blipFill>
                <a:blip r:embed="rId2"/>
                <a:stretch>
                  <a:fillRect l="-638" t="-1230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4E281A-FC63-4613-A7F1-143D39A19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590800"/>
            <a:ext cx="8229600" cy="377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5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5FA85-BC36-4A96-A94D-E3C70170C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10515600" cy="993458"/>
          </a:xfrm>
        </p:spPr>
        <p:txBody>
          <a:bodyPr/>
          <a:lstStyle/>
          <a:p>
            <a:r>
              <a:rPr lang="en-ID" sz="4000" b="1" dirty="0"/>
              <a:t>3.2 </a:t>
            </a:r>
            <a:r>
              <a:rPr lang="en-ID" sz="4000" b="1" dirty="0" err="1"/>
              <a:t>Metode</a:t>
            </a:r>
            <a:r>
              <a:rPr lang="en-ID" sz="4000" b="1" dirty="0"/>
              <a:t> Recursion-tree (3)</a:t>
            </a:r>
            <a:endParaRPr lang="en-US" sz="4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AC41CE-D1D9-4321-ABFC-36CBB769F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143000"/>
            <a:ext cx="5872519" cy="522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0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EE809-65DD-4C69-98AE-FDE01FA44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/>
              <a:t>3.2 </a:t>
            </a:r>
            <a:r>
              <a:rPr lang="en-ID" b="1" dirty="0" err="1"/>
              <a:t>Metode</a:t>
            </a:r>
            <a:r>
              <a:rPr lang="en-ID" b="1" dirty="0"/>
              <a:t> Recursion-tree (4)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CDEB-8D7B-446F-BF24-7B4749600F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200" dirty="0"/>
                  <a:t>Slopiness yang </a:t>
                </a:r>
                <a:r>
                  <a:rPr lang="en-US" sz="2200" dirty="0" err="1"/>
                  <a:t>dapat</a:t>
                </a:r>
                <a:r>
                  <a:rPr lang="en-US" sz="2200" dirty="0"/>
                  <a:t> </a:t>
                </a:r>
                <a:r>
                  <a:rPr lang="en-US" sz="2200" dirty="0" err="1"/>
                  <a:t>ditoleransi</a:t>
                </a:r>
                <a:r>
                  <a:rPr lang="en-US" sz="2200" dirty="0"/>
                  <a:t>: n </a:t>
                </a:r>
                <a:r>
                  <a:rPr lang="en-US" sz="2200" dirty="0" err="1"/>
                  <a:t>dianggap</a:t>
                </a:r>
                <a:r>
                  <a:rPr lang="en-US" sz="2200" dirty="0"/>
                  <a:t> </a:t>
                </a:r>
                <a:r>
                  <a:rPr lang="en-US" sz="2200" dirty="0" err="1"/>
                  <a:t>sebagai</a:t>
                </a:r>
                <a:r>
                  <a:rPr lang="en-US" sz="2200" dirty="0"/>
                  <a:t> </a:t>
                </a:r>
                <a:r>
                  <a:rPr lang="en-US" sz="2200" dirty="0" err="1"/>
                  <a:t>pangkat</a:t>
                </a:r>
                <a:r>
                  <a:rPr lang="en-US" sz="2200" dirty="0"/>
                  <a:t> </a:t>
                </a:r>
                <a:r>
                  <a:rPr lang="en-US" sz="2200" dirty="0" err="1"/>
                  <a:t>dari</a:t>
                </a:r>
                <a:r>
                  <a:rPr lang="en-US" sz="2200" dirty="0"/>
                  <a:t> 2</a:t>
                </a:r>
              </a:p>
              <a:p>
                <a:pPr algn="just"/>
                <a:r>
                  <a:rPr lang="en-US" sz="2200" dirty="0"/>
                  <a:t>Kita </a:t>
                </a:r>
                <a:r>
                  <a:rPr lang="en-US" sz="2200" dirty="0" err="1"/>
                  <a:t>terus</a:t>
                </a:r>
                <a:r>
                  <a:rPr lang="en-US" sz="2200" dirty="0"/>
                  <a:t> </a:t>
                </a:r>
                <a:r>
                  <a:rPr lang="en-US" sz="2200" dirty="0" err="1"/>
                  <a:t>memperluas</a:t>
                </a:r>
                <a:r>
                  <a:rPr lang="en-US" sz="2200" dirty="0"/>
                  <a:t> </a:t>
                </a:r>
                <a:r>
                  <a:rPr lang="en-US" sz="2200" dirty="0" err="1"/>
                  <a:t>setiap</a:t>
                </a:r>
                <a:r>
                  <a:rPr lang="en-US" sz="2200" dirty="0"/>
                  <a:t> </a:t>
                </a:r>
                <a:r>
                  <a:rPr lang="en-US" sz="2200" dirty="0" err="1"/>
                  <a:t>simpul</a:t>
                </a:r>
                <a:r>
                  <a:rPr lang="en-US" sz="2200" dirty="0"/>
                  <a:t> di </a:t>
                </a:r>
                <a:r>
                  <a:rPr lang="en-US" sz="2200" dirty="0" err="1"/>
                  <a:t>pohon</a:t>
                </a:r>
                <a:r>
                  <a:rPr lang="en-US" sz="2200" dirty="0"/>
                  <a:t> </a:t>
                </a:r>
                <a:r>
                  <a:rPr lang="en-US" sz="2200" dirty="0" err="1"/>
                  <a:t>rekursi</a:t>
                </a:r>
                <a:r>
                  <a:rPr lang="en-US" sz="2200" dirty="0"/>
                  <a:t> </a:t>
                </a:r>
                <a:r>
                  <a:rPr lang="en-US" sz="2200" dirty="0" err="1"/>
                  <a:t>dengan</a:t>
                </a:r>
                <a:r>
                  <a:rPr lang="en-US" sz="2200" dirty="0"/>
                  <a:t> </a:t>
                </a:r>
                <a:r>
                  <a:rPr lang="en-US" sz="2200" dirty="0" err="1"/>
                  <a:t>memecahnya</a:t>
                </a:r>
                <a:r>
                  <a:rPr lang="en-US" sz="2200" dirty="0"/>
                  <a:t> </a:t>
                </a:r>
                <a:r>
                  <a:rPr lang="en-US" sz="2200" dirty="0" err="1"/>
                  <a:t>menjadi</a:t>
                </a:r>
                <a:r>
                  <a:rPr lang="en-US" sz="2200" dirty="0"/>
                  <a:t> </a:t>
                </a:r>
                <a:r>
                  <a:rPr lang="en-US" sz="2200" dirty="0" err="1"/>
                  <a:t>komponen-komponennya</a:t>
                </a:r>
                <a:r>
                  <a:rPr lang="en-US" sz="2200" dirty="0"/>
                  <a:t> </a:t>
                </a:r>
                <a:r>
                  <a:rPr lang="en-US" sz="2200" dirty="0" err="1"/>
                  <a:t>sebagaimana</a:t>
                </a:r>
                <a:r>
                  <a:rPr lang="en-US" sz="2200" dirty="0"/>
                  <a:t> </a:t>
                </a:r>
                <a:r>
                  <a:rPr lang="en-US" sz="2200" dirty="0" err="1"/>
                  <a:t>ditentukan</a:t>
                </a:r>
                <a:r>
                  <a:rPr lang="en-US" sz="2200" dirty="0"/>
                  <a:t> oleh </a:t>
                </a:r>
                <a:r>
                  <a:rPr lang="en-US" sz="2200" dirty="0" err="1"/>
                  <a:t>perulangan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sampai</a:t>
                </a:r>
                <a:r>
                  <a:rPr lang="en-US" sz="2200" dirty="0"/>
                  <a:t> </a:t>
                </a:r>
                <a:r>
                  <a:rPr lang="en-US" sz="2200" dirty="0" err="1"/>
                  <a:t>ukuran</a:t>
                </a:r>
                <a:r>
                  <a:rPr lang="en-US" sz="2200" dirty="0"/>
                  <a:t> </a:t>
                </a:r>
                <a:r>
                  <a:rPr lang="en-US" sz="2200" dirty="0" err="1"/>
                  <a:t>masalah</a:t>
                </a:r>
                <a:r>
                  <a:rPr lang="en-US" sz="2200" dirty="0"/>
                  <a:t> </a:t>
                </a:r>
                <a:r>
                  <a:rPr lang="en-US" sz="2200" dirty="0" err="1"/>
                  <a:t>turun</a:t>
                </a:r>
                <a:r>
                  <a:rPr lang="en-US" sz="2200" dirty="0"/>
                  <a:t> </a:t>
                </a:r>
                <a:r>
                  <a:rPr lang="en-US" sz="2200" dirty="0" err="1"/>
                  <a:t>ke</a:t>
                </a:r>
                <a:r>
                  <a:rPr lang="en-US" sz="2200" dirty="0"/>
                  <a:t> 1, </a:t>
                </a:r>
                <a:r>
                  <a:rPr lang="en-US" sz="2200" dirty="0" err="1"/>
                  <a:t>masing-masing</a:t>
                </a:r>
                <a:r>
                  <a:rPr lang="en-US" sz="2200" dirty="0"/>
                  <a:t> </a:t>
                </a:r>
                <a:r>
                  <a:rPr lang="en-US" sz="2200" dirty="0" err="1"/>
                  <a:t>dengan</a:t>
                </a:r>
                <a:r>
                  <a:rPr lang="en-US" sz="2200" dirty="0"/>
                  <a:t> </a:t>
                </a:r>
                <a:r>
                  <a:rPr lang="en-US" sz="2200" dirty="0" err="1"/>
                  <a:t>biaya</a:t>
                </a:r>
                <a:r>
                  <a:rPr lang="en-US" sz="2200" dirty="0"/>
                  <a:t> c.</a:t>
                </a:r>
              </a:p>
              <a:p>
                <a:pPr algn="just"/>
                <a:r>
                  <a:rPr lang="en-US" sz="2200" dirty="0"/>
                  <a:t>Pada level (</a:t>
                </a:r>
                <a:r>
                  <a:rPr lang="en-US" sz="2200" dirty="0" err="1"/>
                  <a:t>kedalaman</a:t>
                </a:r>
                <a:r>
                  <a:rPr lang="en-US" sz="2200" dirty="0"/>
                  <a:t>) </a:t>
                </a:r>
                <a:r>
                  <a:rPr lang="en-US" sz="2200" dirty="0">
                    <a:solidFill>
                      <a:srgbClr val="FF0000"/>
                    </a:solidFill>
                  </a:rPr>
                  <a:t>j</a:t>
                </a:r>
                <a:r>
                  <a:rPr lang="en-US" sz="2200" dirty="0"/>
                  <a:t> </a:t>
                </a:r>
                <a:r>
                  <a:rPr lang="en-US" sz="2200" dirty="0" err="1"/>
                  <a:t>dari</a:t>
                </a:r>
                <a:r>
                  <a:rPr lang="en-US" sz="2200" dirty="0"/>
                  <a:t> </a:t>
                </a:r>
                <a:r>
                  <a:rPr lang="en-US" sz="2200" dirty="0" err="1"/>
                  <a:t>perulangan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terdapat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D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D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subproblem. </a:t>
                </a:r>
                <a:r>
                  <a:rPr lang="en-US" sz="2200" dirty="0" err="1"/>
                  <a:t>Setiap</a:t>
                </a:r>
                <a:r>
                  <a:rPr lang="en-US" sz="2200" dirty="0"/>
                  <a:t> subproblem </a:t>
                </a:r>
                <a:r>
                  <a:rPr lang="en-US" sz="2200" dirty="0" err="1"/>
                  <a:t>mempunyai</a:t>
                </a:r>
                <a:r>
                  <a:rPr lang="en-US" sz="2200" dirty="0"/>
                  <a:t> </a:t>
                </a:r>
                <a:r>
                  <a:rPr lang="en-US" sz="2200" dirty="0" err="1"/>
                  <a:t>ukuran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D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D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ID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D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D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200" dirty="0"/>
                  <a:t>, </a:t>
                </a:r>
                <a:r>
                  <a:rPr lang="en-US" sz="2200" dirty="0" err="1"/>
                  <a:t>sehingga</a:t>
                </a:r>
                <a:r>
                  <a:rPr lang="en-US" sz="2200" dirty="0"/>
                  <a:t> </a:t>
                </a:r>
                <a:r>
                  <a:rPr lang="en-US" sz="2200" dirty="0" err="1"/>
                  <a:t>setiap</a:t>
                </a:r>
                <a:r>
                  <a:rPr lang="en-US" sz="2200" dirty="0"/>
                  <a:t> level </a:t>
                </a:r>
                <a:r>
                  <a:rPr lang="en-US" sz="2200" dirty="0" err="1"/>
                  <a:t>berkontribusi</a:t>
                </a:r>
                <a:r>
                  <a:rPr lang="en-US" sz="2200" dirty="0"/>
                  <a:t> </a:t>
                </a:r>
                <a:r>
                  <a:rPr lang="en-US" sz="2200" dirty="0" err="1"/>
                  <a:t>terhadap</a:t>
                </a:r>
                <a:r>
                  <a:rPr lang="en-US" sz="2200" dirty="0"/>
                  <a:t> total cost </a:t>
                </a:r>
                <a:r>
                  <a:rPr lang="en-US" sz="2200" dirty="0" err="1"/>
                  <a:t>sebesar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D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D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d>
                      <m:dPr>
                        <m:ctrlPr>
                          <a:rPr lang="en-ID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D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D" sz="2200" b="0" i="1" smtClean="0">
                                <a:latin typeface="Cambria Math" panose="02040503050406030204" pitchFamily="18" charset="0"/>
                              </a:rPr>
                              <m:t>𝑐𝑛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ID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D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ID" sz="2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ID" sz="22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D" sz="2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cn</m:t>
                    </m:r>
                  </m:oMath>
                </a14:m>
                <a:endParaRPr lang="en-US" sz="2200" dirty="0">
                  <a:solidFill>
                    <a:srgbClr val="FF0000"/>
                  </a:solidFill>
                </a:endParaRPr>
              </a:p>
              <a:p>
                <a:pPr algn="just"/>
                <a:r>
                  <a:rPr lang="en-US" sz="2200" dirty="0" err="1"/>
                  <a:t>Ukuran</a:t>
                </a:r>
                <a:r>
                  <a:rPr lang="en-US" sz="2200" dirty="0"/>
                  <a:t> subproblem </a:t>
                </a:r>
                <a:r>
                  <a:rPr lang="en-US" sz="2200" dirty="0" err="1"/>
                  <a:t>menjadi</a:t>
                </a:r>
                <a:r>
                  <a:rPr lang="en-US" sz="2200" dirty="0"/>
                  <a:t> 1 </a:t>
                </a:r>
                <a:r>
                  <a:rPr lang="en-US" sz="2200" dirty="0" err="1"/>
                  <a:t>ketika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D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D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D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200" dirty="0"/>
                  <a:t>=1, </a:t>
                </a:r>
                <a:r>
                  <a:rPr lang="en-US" sz="2200" dirty="0" err="1"/>
                  <a:t>atau</a:t>
                </a:r>
                <a:r>
                  <a:rPr lang="en-US" sz="2200" dirty="0"/>
                  <a:t> </a:t>
                </a:r>
                <a:r>
                  <a:rPr lang="en-US" sz="2200" dirty="0" err="1"/>
                  <a:t>secara</a:t>
                </a:r>
                <a:r>
                  <a:rPr lang="en-US" sz="2200" dirty="0"/>
                  <a:t> </a:t>
                </a:r>
                <a:r>
                  <a:rPr lang="en-US" sz="2200" dirty="0" err="1"/>
                  <a:t>ekuivalen</a:t>
                </a:r>
                <a:r>
                  <a:rPr lang="en-US" sz="2200" dirty="0"/>
                  <a:t> </a:t>
                </a:r>
                <a:r>
                  <a:rPr lang="en-US" sz="2200" dirty="0" err="1"/>
                  <a:t>ketika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D" sz="2200">
                        <a:latin typeface="Cambria Math" panose="02040503050406030204" pitchFamily="18" charset="0"/>
                      </a:rPr>
                      <m:t>i</m:t>
                    </m:r>
                    <m:r>
                      <a:rPr lang="en-ID" sz="2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D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D" sz="22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ID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200" dirty="0"/>
                  <a:t> Recursion-tree yang </a:t>
                </a:r>
                <a:r>
                  <a:rPr lang="en-US" sz="2200" dirty="0" err="1"/>
                  <a:t>diperluas</a:t>
                </a:r>
                <a:r>
                  <a:rPr lang="en-US" sz="2200" dirty="0"/>
                  <a:t> </a:t>
                </a:r>
                <a:r>
                  <a:rPr lang="en-US" sz="2200" dirty="0" err="1"/>
                  <a:t>sepenuhnya</a:t>
                </a:r>
                <a:r>
                  <a:rPr lang="en-US" sz="2200" dirty="0"/>
                  <a:t> </a:t>
                </a:r>
                <a:r>
                  <a:rPr lang="en-US" sz="2200" dirty="0" err="1"/>
                  <a:t>mempunya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1" dirty="0" smtClean="0"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+ 1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𝑙𝑒𝑣𝑒𝑙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(0,1,2,…,</m:t>
                    </m:r>
                    <m:r>
                      <m:rPr>
                        <m:sty m:val="p"/>
                      </m:rPr>
                      <a:rPr lang="en-US" sz="2200" i="1" dirty="0" smtClean="0"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. </a:t>
                </a:r>
                <a:r>
                  <a:rPr lang="en-US" sz="2200" dirty="0" err="1"/>
                  <a:t>Artinya</a:t>
                </a:r>
                <a:r>
                  <a:rPr lang="en-US" sz="2200" dirty="0"/>
                  <a:t>, recursion-tree </a:t>
                </a:r>
                <a:r>
                  <a:rPr lang="en-US" sz="2200" dirty="0" err="1"/>
                  <a:t>memiliki</a:t>
                </a:r>
                <a:r>
                  <a:rPr lang="en-US" sz="2200" dirty="0"/>
                  <a:t> </a:t>
                </a:r>
                <a:r>
                  <a:rPr lang="en-US" sz="2200" dirty="0" err="1"/>
                  <a:t>ketinggian</a:t>
                </a:r>
                <a:r>
                  <a:rPr lang="en-US" sz="2200" dirty="0"/>
                  <a:t> lg n</a:t>
                </a:r>
              </a:p>
              <a:p>
                <a:pPr algn="just"/>
                <a:r>
                  <a:rPr lang="en-US" sz="2200" dirty="0"/>
                  <a:t>Oleh </a:t>
                </a:r>
                <a:r>
                  <a:rPr lang="en-US" sz="2200" dirty="0" err="1"/>
                  <a:t>karena</a:t>
                </a:r>
                <a:r>
                  <a:rPr lang="en-US" sz="2200" dirty="0"/>
                  <a:t> </a:t>
                </a:r>
                <a:r>
                  <a:rPr lang="en-US" sz="2200" dirty="0" err="1"/>
                  <a:t>itu</a:t>
                </a:r>
                <a:r>
                  <a:rPr lang="en-US" sz="2200" dirty="0"/>
                  <a:t>, total cost </a:t>
                </a:r>
                <a:r>
                  <a:rPr lang="en-US" sz="2200" dirty="0" err="1"/>
                  <a:t>adalah</a:t>
                </a:r>
                <a:r>
                  <a:rPr lang="en-US" sz="2200" dirty="0"/>
                  <a:t> </a:t>
                </a:r>
                <a:r>
                  <a:rPr lang="en-US" sz="2400" dirty="0"/>
                  <a:t>cn lg n + </a:t>
                </a:r>
                <a:r>
                  <a:rPr lang="en-US" sz="2400" dirty="0" err="1"/>
                  <a:t>cn</a:t>
                </a:r>
                <a:r>
                  <a:rPr lang="en-US" sz="2400" dirty="0"/>
                  <a:t>, yang mana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ID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D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ID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D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ID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D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CDEB-8D7B-446F-BF24-7B4749600F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681" r="-696" b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40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51E84-69E8-4A63-A1FC-0C72A8228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4800"/>
            <a:ext cx="10515600" cy="993458"/>
          </a:xfrm>
        </p:spPr>
        <p:txBody>
          <a:bodyPr/>
          <a:lstStyle/>
          <a:p>
            <a:r>
              <a:rPr lang="en-ID" sz="4000" b="1" dirty="0" err="1"/>
              <a:t>Contoh</a:t>
            </a:r>
            <a:r>
              <a:rPr lang="en-ID" sz="4000" b="1" dirty="0"/>
              <a:t> </a:t>
            </a:r>
            <a:r>
              <a:rPr lang="en-ID" sz="4000" b="1" dirty="0" err="1"/>
              <a:t>Soal</a:t>
            </a:r>
            <a:r>
              <a:rPr lang="en-ID" sz="4000" b="1" dirty="0"/>
              <a:t> 2:</a:t>
            </a:r>
            <a:endParaRPr lang="en-US"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B55981-CF5D-4E33-86E6-19200A1CD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9200"/>
                <a:ext cx="10515600" cy="4957763"/>
              </a:xfrm>
            </p:spPr>
            <p:txBody>
              <a:bodyPr/>
              <a:lstStyle/>
              <a:p>
                <a:r>
                  <a:rPr lang="en-ID" sz="2600" dirty="0"/>
                  <a:t>Temukan upper bound </a:t>
                </a:r>
                <a:r>
                  <a:rPr lang="en-ID" sz="2600" dirty="0" err="1"/>
                  <a:t>untuk</a:t>
                </a:r>
                <a:r>
                  <a:rPr lang="en-ID" sz="2600" dirty="0"/>
                  <a:t> </a:t>
                </a:r>
                <a:r>
                  <a:rPr lang="en-ID" sz="2600" dirty="0" err="1"/>
                  <a:t>solusi</a:t>
                </a:r>
                <a:r>
                  <a:rPr lang="en-ID" sz="2600" dirty="0"/>
                  <a:t> </a:t>
                </a:r>
                <a:r>
                  <a:rPr lang="en-ID" sz="2600" dirty="0" err="1"/>
                  <a:t>dari</a:t>
                </a:r>
                <a:r>
                  <a:rPr lang="en-ID" sz="2600" dirty="0"/>
                  <a:t> </a:t>
                </a:r>
                <a:r>
                  <a:rPr lang="en-ID" sz="2600" dirty="0" err="1"/>
                  <a:t>rekurensi</a:t>
                </a:r>
                <a:r>
                  <a:rPr lang="en-ID" sz="2600" dirty="0"/>
                  <a:t> </a:t>
                </a:r>
                <a:r>
                  <a:rPr lang="en-ID" sz="2600" dirty="0" err="1"/>
                  <a:t>berikut</a:t>
                </a:r>
                <a:r>
                  <a:rPr lang="en-ID" sz="2600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ID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ID" sz="2600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ID" sz="2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ID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en-ID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D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D" sz="2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ID" sz="2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ID" sz="26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ID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ID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ID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D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algn="just"/>
                <a:r>
                  <a:rPr lang="en-US" sz="2600" dirty="0"/>
                  <a:t>Kita </a:t>
                </a:r>
                <a:r>
                  <a:rPr lang="en-US" sz="2600" dirty="0" err="1"/>
                  <a:t>bangun</a:t>
                </a:r>
                <a:r>
                  <a:rPr lang="en-US" sz="2600" dirty="0"/>
                  <a:t> recursion-tree </a:t>
                </a:r>
                <a:r>
                  <a:rPr lang="en-US" sz="2600" dirty="0" err="1"/>
                  <a:t>untuk</a:t>
                </a:r>
                <a:endParaRPr lang="en-US" sz="2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60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ID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ID" sz="2600" i="1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ID" sz="260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ID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en-ID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D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D" sz="2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ID" sz="26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ID" sz="26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600" b="0" i="1" smtClean="0">
                          <a:latin typeface="Cambria Math" panose="02040503050406030204" pitchFamily="18" charset="0"/>
                        </a:rPr>
                        <m:t>𝑐𝑛</m:t>
                      </m:r>
                      <m:r>
                        <a:rPr lang="en-ID" sz="2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D" sz="2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ID" sz="26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600" dirty="0"/>
              </a:p>
              <a:p>
                <a:pPr marL="268288" indent="0">
                  <a:buNone/>
                </a:pPr>
                <a:r>
                  <a:rPr lang="en-US" sz="2600" dirty="0" err="1"/>
                  <a:t>Dengan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beberapa</a:t>
                </a:r>
                <a:r>
                  <a:rPr lang="en-US" sz="2600" dirty="0"/>
                  <a:t> sloppiness yang </a:t>
                </a:r>
                <a:r>
                  <a:rPr lang="en-US" sz="2600" dirty="0" err="1"/>
                  <a:t>ditoleransi</a:t>
                </a:r>
                <a:r>
                  <a:rPr lang="en-US" sz="2600" dirty="0"/>
                  <a:t>, </a:t>
                </a:r>
                <a:r>
                  <a:rPr lang="en-US" sz="2600" dirty="0" err="1"/>
                  <a:t>seperti</a:t>
                </a:r>
                <a:r>
                  <a:rPr lang="en-US" sz="2600" dirty="0"/>
                  <a:t>: </a:t>
                </a:r>
                <a:r>
                  <a:rPr lang="en-US" sz="2600" dirty="0" err="1"/>
                  <a:t>mengabaikan</a:t>
                </a:r>
                <a:r>
                  <a:rPr lang="en-US" sz="2600" dirty="0"/>
                  <a:t> floor, dan </a:t>
                </a:r>
                <a:r>
                  <a:rPr lang="en-US" sz="2600" dirty="0" err="1"/>
                  <a:t>mengasumsikan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bahwa</a:t>
                </a:r>
                <a:r>
                  <a:rPr lang="en-US" sz="2600" dirty="0"/>
                  <a:t> n </a:t>
                </a:r>
                <a:r>
                  <a:rPr lang="en-US" sz="2600" dirty="0" err="1"/>
                  <a:t>merupakan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pangkat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dari</a:t>
                </a:r>
                <a:r>
                  <a:rPr lang="en-US" sz="2600" dirty="0"/>
                  <a:t> 4</a:t>
                </a:r>
              </a:p>
              <a:p>
                <a:pPr marL="268288" indent="-268288"/>
                <a:r>
                  <a:rPr lang="en-US" sz="2600" dirty="0" err="1"/>
                  <a:t>Ukuran</a:t>
                </a:r>
                <a:r>
                  <a:rPr lang="en-US" sz="2600" dirty="0"/>
                  <a:t> subproblem pada </a:t>
                </a:r>
                <a:r>
                  <a:rPr lang="en-US" sz="2600" dirty="0" err="1"/>
                  <a:t>kedalaman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 err="1"/>
                  <a:t>yaitu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D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D" sz="2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r>
                              <a:rPr lang="en-ID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600" dirty="0"/>
                  <a:t>, </a:t>
                </a:r>
                <a:r>
                  <a:rPr lang="en-US" sz="2600" dirty="0" err="1"/>
                  <a:t>sehingga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ukuran</a:t>
                </a:r>
                <a:r>
                  <a:rPr lang="en-US" sz="2600" dirty="0"/>
                  <a:t> subproblem </a:t>
                </a:r>
                <a:r>
                  <a:rPr lang="en-US" sz="2600" dirty="0" err="1"/>
                  <a:t>menjadi</a:t>
                </a:r>
                <a:r>
                  <a:rPr lang="en-US" sz="2600" dirty="0"/>
                  <a:t> 1 </a:t>
                </a:r>
                <a:r>
                  <a:rPr lang="en-US" sz="2600" dirty="0" err="1"/>
                  <a:t>ketika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D" sz="26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D" sz="2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r>
                              <a:rPr lang="en-ID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ID" sz="2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600" dirty="0"/>
                  <a:t>, </a:t>
                </a:r>
                <a:r>
                  <a:rPr lang="en-US" sz="2600" dirty="0" err="1"/>
                  <a:t>atau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secara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ekuivalen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ID" sz="2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D" sz="2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D" sz="2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D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D" sz="2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ID" sz="2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fName>
                      <m:e>
                        <m:r>
                          <a:rPr lang="en-ID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600" dirty="0"/>
                  <a:t>. Recursion-tree </a:t>
                </a:r>
                <a:r>
                  <a:rPr lang="en-US" sz="2600" dirty="0" err="1"/>
                  <a:t>memiliki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tinggi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D" sz="2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D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D" sz="26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ID" sz="2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fName>
                      <m:e>
                        <m:r>
                          <a:rPr lang="en-ID" sz="2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ID" sz="2600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600" dirty="0"/>
                  <a:t> level (0,1,2,…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D" sz="2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D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D" sz="26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ID" sz="2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fName>
                      <m:e>
                        <m:r>
                          <a:rPr lang="en-ID" sz="2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600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B55981-CF5D-4E33-86E6-19200A1CD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9200"/>
                <a:ext cx="10515600" cy="4957763"/>
              </a:xfrm>
              <a:blipFill>
                <a:blip r:embed="rId2"/>
                <a:stretch>
                  <a:fillRect l="-928" t="-1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126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5857-CD9B-4891-8C07-F54DFD18B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 err="1"/>
              <a:t>Contoh</a:t>
            </a:r>
            <a:r>
              <a:rPr lang="en-ID" b="1" dirty="0"/>
              <a:t> </a:t>
            </a:r>
            <a:r>
              <a:rPr lang="en-ID" b="1" dirty="0" err="1"/>
              <a:t>Soal</a:t>
            </a:r>
            <a:r>
              <a:rPr lang="en-ID" b="1" dirty="0"/>
              <a:t> 2 (2)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6DCCC-0443-400D-B21B-C567A9A73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11734800" cy="437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9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07553A-40A6-4BF5-8CC0-73B8B65DB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838200"/>
            <a:ext cx="8917067" cy="55347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9DC626-CC7E-4FB8-8C06-8776C0C4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993458"/>
          </a:xfrm>
        </p:spPr>
        <p:txBody>
          <a:bodyPr/>
          <a:lstStyle/>
          <a:p>
            <a:r>
              <a:rPr lang="en-ID" b="1" dirty="0" err="1"/>
              <a:t>Contoh</a:t>
            </a:r>
            <a:r>
              <a:rPr lang="en-ID" b="1" dirty="0"/>
              <a:t> </a:t>
            </a:r>
            <a:r>
              <a:rPr lang="en-ID" b="1" dirty="0" err="1"/>
              <a:t>Soal</a:t>
            </a:r>
            <a:r>
              <a:rPr lang="en-ID" b="1" dirty="0"/>
              <a:t> 2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1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03DA2-8B11-4CB7-B657-64C4B374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 err="1"/>
              <a:t>Contoh</a:t>
            </a:r>
            <a:r>
              <a:rPr lang="en-ID" b="1" dirty="0"/>
              <a:t> </a:t>
            </a:r>
            <a:r>
              <a:rPr lang="en-ID" b="1" dirty="0" err="1"/>
              <a:t>Soal</a:t>
            </a:r>
            <a:r>
              <a:rPr lang="en-ID" b="1" dirty="0"/>
              <a:t> 2 (4)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6B225E-772A-4988-8245-1D97D96F5B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ID" sz="2000" dirty="0"/>
                  <a:t>Cost </a:t>
                </a:r>
                <a:r>
                  <a:rPr lang="en-ID" sz="2000" dirty="0" err="1"/>
                  <a:t>setiap</a:t>
                </a:r>
                <a:r>
                  <a:rPr lang="en-ID" sz="2000" dirty="0"/>
                  <a:t> level </a:t>
                </a:r>
                <a:r>
                  <a:rPr lang="en-ID" sz="2000" dirty="0" err="1"/>
                  <a:t>dapat</a:t>
                </a:r>
                <a:r>
                  <a:rPr lang="en-ID" sz="2000" dirty="0"/>
                  <a:t> </a:t>
                </a:r>
                <a:r>
                  <a:rPr lang="en-ID" sz="2000" dirty="0" err="1"/>
                  <a:t>ditentukan</a:t>
                </a:r>
                <a:r>
                  <a:rPr lang="en-ID" sz="2000" dirty="0"/>
                  <a:t> </a:t>
                </a:r>
                <a:r>
                  <a:rPr lang="en-ID" sz="2000" dirty="0" err="1"/>
                  <a:t>sebagai</a:t>
                </a:r>
                <a:r>
                  <a:rPr lang="en-ID" sz="2000" dirty="0"/>
                  <a:t> </a:t>
                </a:r>
                <a:r>
                  <a:rPr lang="en-ID" sz="2000" dirty="0" err="1"/>
                  <a:t>berikut</a:t>
                </a:r>
                <a:r>
                  <a:rPr lang="en-ID" sz="2000" dirty="0"/>
                  <a:t>:</a:t>
                </a:r>
              </a:p>
              <a:p>
                <a:r>
                  <a:rPr lang="en-ID" sz="2000" dirty="0" err="1"/>
                  <a:t>Setiap</a:t>
                </a:r>
                <a:r>
                  <a:rPr lang="en-ID" sz="2000" dirty="0"/>
                  <a:t> level </a:t>
                </a:r>
                <a:r>
                  <a:rPr lang="en-ID" sz="2000" dirty="0" err="1"/>
                  <a:t>mempunyai</a:t>
                </a:r>
                <a:r>
                  <a:rPr lang="en-ID" sz="2000" dirty="0"/>
                  <a:t> node 3 kali </a:t>
                </a:r>
                <a:r>
                  <a:rPr lang="en-ID" sz="2000" dirty="0" err="1"/>
                  <a:t>lebih</a:t>
                </a:r>
                <a:r>
                  <a:rPr lang="en-ID" sz="2000" dirty="0"/>
                  <a:t> </a:t>
                </a:r>
                <a:r>
                  <a:rPr lang="en-ID" sz="2000" dirty="0" err="1"/>
                  <a:t>banyak</a:t>
                </a:r>
                <a:r>
                  <a:rPr lang="en-ID" sz="2000" dirty="0"/>
                  <a:t> </a:t>
                </a:r>
                <a:r>
                  <a:rPr lang="en-ID" sz="2000" dirty="0" err="1"/>
                  <a:t>dari</a:t>
                </a:r>
                <a:r>
                  <a:rPr lang="en-ID" sz="2000" dirty="0"/>
                  <a:t> level </a:t>
                </a:r>
                <a:r>
                  <a:rPr lang="en-ID" sz="2000" dirty="0" err="1"/>
                  <a:t>sebelumnya</a:t>
                </a:r>
                <a:r>
                  <a:rPr lang="en-ID" sz="2000" dirty="0"/>
                  <a:t>, </a:t>
                </a:r>
                <a:r>
                  <a:rPr lang="en-ID" sz="2000" dirty="0" err="1"/>
                  <a:t>sehingga</a:t>
                </a:r>
                <a:r>
                  <a:rPr lang="en-ID" sz="2000" dirty="0"/>
                  <a:t> </a:t>
                </a:r>
                <a:r>
                  <a:rPr lang="en-ID" sz="2000" dirty="0" err="1"/>
                  <a:t>jumlah</a:t>
                </a:r>
                <a:r>
                  <a:rPr lang="en-ID" sz="2000" dirty="0"/>
                  <a:t> node pada </a:t>
                </a:r>
                <a:r>
                  <a:rPr lang="en-ID" sz="2000" dirty="0" err="1"/>
                  <a:t>kedalaman</a:t>
                </a:r>
                <a:r>
                  <a:rPr lang="en-ID" sz="2000" dirty="0"/>
                  <a:t> </a:t>
                </a:r>
                <a14:m>
                  <m:oMath xmlns:m="http://schemas.openxmlformats.org/officeDocument/2006/math">
                    <m:r>
                      <a:rPr lang="en-ID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D" sz="2000" dirty="0"/>
                  <a:t> </a:t>
                </a:r>
                <a:r>
                  <a:rPr lang="en-ID" sz="2000" dirty="0" err="1"/>
                  <a:t>adalah</a:t>
                </a:r>
                <a:r>
                  <a:rPr lang="en-ID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D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D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ID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000" dirty="0"/>
              </a:p>
              <a:p>
                <a:r>
                  <a:rPr lang="en-US" sz="2000" dirty="0"/>
                  <a:t>Karena </a:t>
                </a:r>
                <a:r>
                  <a:rPr lang="en-US" sz="2000" dirty="0" err="1"/>
                  <a:t>ukuran</a:t>
                </a:r>
                <a:r>
                  <a:rPr lang="en-US" sz="2000" dirty="0"/>
                  <a:t> subproblem </a:t>
                </a:r>
                <a:r>
                  <a:rPr lang="en-US" sz="2000" dirty="0" err="1"/>
                  <a:t>dikurangi</a:t>
                </a:r>
                <a:r>
                  <a:rPr lang="en-US" sz="2000" dirty="0"/>
                  <a:t> oleh factor 4 di </a:t>
                </a:r>
                <a:r>
                  <a:rPr lang="en-US" sz="2000" dirty="0" err="1"/>
                  <a:t>setiap</a:t>
                </a:r>
                <a:r>
                  <a:rPr lang="en-US" sz="2000" dirty="0"/>
                  <a:t> level </a:t>
                </a:r>
                <a:r>
                  <a:rPr lang="en-US" sz="2000" dirty="0" err="1"/>
                  <a:t>saat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kita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turun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dari</a:t>
                </a:r>
                <a:r>
                  <a:rPr lang="en-US" sz="2000" dirty="0"/>
                  <a:t> root, </a:t>
                </a:r>
                <a:r>
                  <a:rPr lang="en-US" sz="2000" dirty="0" err="1"/>
                  <a:t>setiap</a:t>
                </a:r>
                <a:r>
                  <a:rPr lang="en-US" sz="2000" dirty="0"/>
                  <a:t> node pada </a:t>
                </a:r>
                <a:r>
                  <a:rPr lang="en-US" sz="2000" dirty="0" err="1"/>
                  <a:t>kedalaman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ID" sz="20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dirty="0" err="1"/>
                  <a:t>untuk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ID" sz="20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= 0,1,2,…</a:t>
                </a:r>
                <a:r>
                  <a:rPr lang="en-ID" sz="20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D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D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D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ID" sz="2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fName>
                      <m:e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000" dirty="0"/>
                  <a:t>-1 </a:t>
                </a:r>
                <a:r>
                  <a:rPr lang="en-US" sz="2000" dirty="0" err="1"/>
                  <a:t>mempunyai</a:t>
                </a:r>
                <a:r>
                  <a:rPr lang="en-US" sz="2000" dirty="0"/>
                  <a:t> cost </a:t>
                </a:r>
                <a14:m>
                  <m:oMath xmlns:m="http://schemas.openxmlformats.org/officeDocument/2006/math">
                    <m:r>
                      <a:rPr lang="en-ID" sz="2000" i="1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ID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ID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D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sup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  <a:p>
                <a:r>
                  <a:rPr lang="en-US" sz="2000" dirty="0"/>
                  <a:t>Total cost </a:t>
                </a:r>
                <a:r>
                  <a:rPr lang="en-US" sz="2000" dirty="0" err="1"/>
                  <a:t>untuk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seluruh</a:t>
                </a:r>
                <a:r>
                  <a:rPr lang="en-US" sz="2000" dirty="0"/>
                  <a:t> node pada </a:t>
                </a:r>
                <a:r>
                  <a:rPr lang="en-US" sz="2000" dirty="0" err="1"/>
                  <a:t>kedalaman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ID" sz="20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, untuk </a:t>
                </a:r>
                <a14:m>
                  <m:oMath xmlns:m="http://schemas.openxmlformats.org/officeDocument/2006/math">
                    <m:r>
                      <a:rPr lang="en-ID" sz="20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= 0,1,2,…</a:t>
                </a:r>
                <a:r>
                  <a:rPr lang="en-ID" sz="20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D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D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D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ID" sz="2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fName>
                      <m:e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000" dirty="0"/>
                  <a:t>-1 adalah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D" sz="2000" i="1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ID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ID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D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sup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D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D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ID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D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ID" sz="2000" i="1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D" sz="2000" i="1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ID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  <a:p>
                <a:r>
                  <a:rPr lang="en-US" sz="2000" dirty="0"/>
                  <a:t>Level </a:t>
                </a:r>
                <a:r>
                  <a:rPr lang="en-US" sz="2000" dirty="0" err="1"/>
                  <a:t>terakhir</a:t>
                </a:r>
                <a:r>
                  <a:rPr lang="en-US" sz="2000" dirty="0"/>
                  <a:t> (pada </a:t>
                </a:r>
                <a:r>
                  <a:rPr lang="en-US" sz="2000" dirty="0" err="1"/>
                  <a:t>kedalaman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D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D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D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ID" sz="2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fName>
                      <m:e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000" dirty="0"/>
                  <a:t>) </a:t>
                </a:r>
                <a:r>
                  <a:rPr lang="en-US" sz="2000" dirty="0" err="1"/>
                  <a:t>mempunyai</a:t>
                </a:r>
                <a:r>
                  <a:rPr lang="en-US" sz="2000" dirty="0"/>
                  <a:t> node sebanyak </a:t>
                </a:r>
                <a14:m>
                  <m:oMath xmlns:m="http://schemas.openxmlformats.org/officeDocument/2006/math">
                    <m:r>
                      <a:rPr lang="en-ID" sz="200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ID" sz="2000" b="0" i="1" smtClean="0">
                        <a:latin typeface="Cambria Math" panose="02040503050406030204" pitchFamily="18" charset="0"/>
                      </a:rPr>
                      <m:t>^</m:t>
                    </m:r>
                    <m:r>
                      <a:rPr lang="en-ID" sz="2000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ID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D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D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ID" sz="2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fName>
                      <m:e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/>
                  <a:t>, </a:t>
                </a:r>
                <a:r>
                  <a:rPr lang="en-US" sz="2000" dirty="0" err="1"/>
                  <a:t>setiap</a:t>
                </a:r>
                <a:r>
                  <a:rPr lang="en-US" sz="2000" dirty="0"/>
                  <a:t> node </a:t>
                </a:r>
                <a:r>
                  <a:rPr lang="en-US" sz="2000" dirty="0" err="1"/>
                  <a:t>berkontribusi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terhadap</a:t>
                </a:r>
                <a:r>
                  <a:rPr lang="en-US" sz="2000" dirty="0"/>
                  <a:t> cost </a:t>
                </a:r>
                <a:r>
                  <a:rPr lang="en-US" sz="2000" dirty="0" err="1"/>
                  <a:t>sebesar</a:t>
                </a:r>
                <a:r>
                  <a:rPr lang="en-US" sz="2000" dirty="0"/>
                  <a:t> T(1). </a:t>
                </a:r>
                <a:r>
                  <a:rPr lang="en-US" sz="2000" dirty="0" err="1"/>
                  <a:t>Jadi</a:t>
                </a:r>
                <a:r>
                  <a:rPr lang="en-US" sz="2000" dirty="0"/>
                  <a:t>, total cost pada level </a:t>
                </a:r>
                <a:r>
                  <a:rPr lang="en-US" sz="2000" dirty="0" err="1"/>
                  <a:t>terakhir</a:t>
                </a:r>
                <a:r>
                  <a:rPr lang="en-US" sz="2000" dirty="0"/>
                  <a:t> </a:t>
                </a:r>
                <a:r>
                  <a:rPr lang="en-US" sz="2000" dirty="0" err="1"/>
                  <a:t>adalah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ID" sz="2000" i="1">
                        <a:latin typeface="Cambria Math" panose="02040503050406030204" pitchFamily="18" charset="0"/>
                      </a:rPr>
                      <m:t>3^</m:t>
                    </m:r>
                    <m:r>
                      <a:rPr lang="en-ID" sz="2000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ID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D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D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ID" sz="2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fName>
                      <m:e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/>
                  <a:t>T(1), yang mana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ID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D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ID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^(</m:t>
                    </m:r>
                    <m:func>
                      <m:funcPr>
                        <m:ctrlPr>
                          <a:rPr lang="en-ID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D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D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ID" sz="2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fName>
                      <m:e>
                        <m:r>
                          <a:rPr lang="en-ID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    </a:t>
                </a:r>
                <a:r>
                  <a:rPr lang="en-US" sz="2000" dirty="0" err="1"/>
                  <a:t>Ingat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bahwa</a:t>
                </a:r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ID" sz="2000" i="1">
                        <a:latin typeface="Cambria Math" panose="02040503050406030204" pitchFamily="18" charset="0"/>
                      </a:rPr>
                      <m:t>3^(</m:t>
                    </m:r>
                    <m:func>
                      <m:funcPr>
                        <m:ctrlPr>
                          <a:rPr lang="en-ID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D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D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ID" sz="2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fName>
                      <m:e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>
                      <a:rPr lang="en-ID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ID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^(</m:t>
                    </m:r>
                    <m:func>
                      <m:funcPr>
                        <m:ctrlPr>
                          <a:rPr lang="en-ID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D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D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ID" sz="2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fName>
                      <m:e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6B225E-772A-4988-8245-1D97D96F5B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820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682C-A8FB-4608-AA03-34EF945A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 err="1"/>
              <a:t>Tujuan</a:t>
            </a:r>
            <a:r>
              <a:rPr lang="en-ID" b="1" dirty="0"/>
              <a:t> </a:t>
            </a:r>
            <a:r>
              <a:rPr lang="en-ID" b="1" dirty="0" err="1"/>
              <a:t>Pembelajaran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4833E-EF82-4081-8666-4BBDB0042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/>
              <a:t>Setelah </a:t>
            </a:r>
            <a:r>
              <a:rPr lang="en-ID" dirty="0" err="1"/>
              <a:t>mempelajari</a:t>
            </a:r>
            <a:r>
              <a:rPr lang="en-ID" dirty="0"/>
              <a:t> </a:t>
            </a:r>
            <a:r>
              <a:rPr lang="en-ID" dirty="0" err="1"/>
              <a:t>materi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diharapkan</a:t>
            </a:r>
            <a:r>
              <a:rPr lang="en-ID" dirty="0"/>
              <a:t> Anda:</a:t>
            </a:r>
          </a:p>
          <a:p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memahami</a:t>
            </a:r>
            <a:r>
              <a:rPr lang="en-ID" dirty="0"/>
              <a:t> </a:t>
            </a:r>
            <a:r>
              <a:rPr lang="en-ID" dirty="0" err="1"/>
              <a:t>paradigma</a:t>
            </a:r>
            <a:r>
              <a:rPr lang="en-ID" dirty="0"/>
              <a:t> </a:t>
            </a:r>
            <a:r>
              <a:rPr lang="en-ID" dirty="0" err="1"/>
              <a:t>Algoritma</a:t>
            </a:r>
            <a:r>
              <a:rPr lang="en-ID" dirty="0"/>
              <a:t> Divide &amp; Conquer</a:t>
            </a:r>
          </a:p>
          <a:p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dan </a:t>
            </a: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r>
              <a:rPr lang="en-US" dirty="0"/>
              <a:t> </a:t>
            </a:r>
            <a:r>
              <a:rPr lang="en-US" dirty="0" err="1"/>
              <a:t>rekurensi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subtitusi</a:t>
            </a:r>
            <a:r>
              <a:rPr lang="en-US" dirty="0"/>
              <a:t>, recursion-tree, dan master</a:t>
            </a:r>
          </a:p>
        </p:txBody>
      </p:sp>
    </p:spTree>
    <p:extLst>
      <p:ext uri="{BB962C8B-B14F-4D97-AF65-F5344CB8AC3E}">
        <p14:creationId xmlns:p14="http://schemas.microsoft.com/office/powerpoint/2010/main" val="412115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0D822-346A-44DC-A8F4-300476B99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993458"/>
          </a:xfrm>
        </p:spPr>
        <p:txBody>
          <a:bodyPr/>
          <a:lstStyle/>
          <a:p>
            <a:r>
              <a:rPr lang="en-ID" sz="4000" b="1" dirty="0" err="1"/>
              <a:t>Contoh</a:t>
            </a:r>
            <a:r>
              <a:rPr lang="en-ID" sz="4000" b="1" dirty="0"/>
              <a:t> </a:t>
            </a:r>
            <a:r>
              <a:rPr lang="en-ID" sz="4000" b="1" dirty="0" err="1"/>
              <a:t>Soal</a:t>
            </a:r>
            <a:r>
              <a:rPr lang="en-ID" sz="4000" b="1" dirty="0"/>
              <a:t> 2 (5)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EF681-D3C8-4FED-9E9F-DCF82FF2E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5033963"/>
          </a:xfrm>
        </p:spPr>
        <p:txBody>
          <a:bodyPr/>
          <a:lstStyle/>
          <a:p>
            <a:pPr marL="0" indent="0">
              <a:buNone/>
            </a:pPr>
            <a:r>
              <a:rPr lang="en-ID" dirty="0"/>
              <a:t>Cost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keseluruhan</a:t>
            </a:r>
            <a:r>
              <a:rPr lang="en-ID" dirty="0"/>
              <a:t> tree, </a:t>
            </a:r>
            <a:r>
              <a:rPr lang="en-ID" dirty="0" err="1"/>
              <a:t>yaitu</a:t>
            </a:r>
            <a:r>
              <a:rPr lang="en-ID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586701-5602-4411-85E1-13165102C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555449"/>
            <a:ext cx="8572500" cy="484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3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CE86E-F25D-461E-A0C3-4755B5858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4800"/>
            <a:ext cx="10515600" cy="993458"/>
          </a:xfrm>
        </p:spPr>
        <p:txBody>
          <a:bodyPr/>
          <a:lstStyle/>
          <a:p>
            <a:r>
              <a:rPr lang="en-ID" b="1" dirty="0" err="1"/>
              <a:t>Contoh</a:t>
            </a:r>
            <a:r>
              <a:rPr lang="en-ID" b="1" dirty="0"/>
              <a:t> </a:t>
            </a:r>
            <a:r>
              <a:rPr lang="en-ID" b="1" dirty="0" err="1"/>
              <a:t>Soal</a:t>
            </a:r>
            <a:r>
              <a:rPr lang="en-ID" b="1" dirty="0"/>
              <a:t> 2 (6)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A4CFBD-1038-490B-8CCC-7EABAD2170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9200"/>
                <a:ext cx="10515600" cy="4957763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n-ID" sz="2400" dirty="0"/>
                  <a:t>Selanjutnya, </a:t>
                </a:r>
                <a:r>
                  <a:rPr lang="en-ID" sz="2400" dirty="0" err="1"/>
                  <a:t>kita</a:t>
                </a:r>
                <a:r>
                  <a:rPr lang="en-ID" sz="2400" dirty="0"/>
                  <a:t> </a:t>
                </a:r>
                <a:r>
                  <a:rPr lang="en-ID" sz="2400" dirty="0" err="1"/>
                  <a:t>dapat</a:t>
                </a:r>
                <a:r>
                  <a:rPr lang="en-ID" sz="2400" dirty="0"/>
                  <a:t> </a:t>
                </a:r>
                <a:r>
                  <a:rPr lang="en-ID" sz="2400" dirty="0" err="1"/>
                  <a:t>menggunakan</a:t>
                </a:r>
                <a:r>
                  <a:rPr lang="en-ID" sz="2400" dirty="0"/>
                  <a:t> </a:t>
                </a:r>
                <a:r>
                  <a:rPr lang="en-ID" sz="2400" dirty="0" err="1"/>
                  <a:t>metode</a:t>
                </a:r>
                <a:r>
                  <a:rPr lang="en-ID" sz="2400" dirty="0"/>
                  <a:t> </a:t>
                </a:r>
                <a:r>
                  <a:rPr lang="en-ID" sz="2400" dirty="0" err="1"/>
                  <a:t>subtitusi</a:t>
                </a:r>
                <a:r>
                  <a:rPr lang="en-ID" sz="2400" dirty="0"/>
                  <a:t> </a:t>
                </a:r>
                <a:r>
                  <a:rPr lang="en-ID" sz="2400" dirty="0" err="1"/>
                  <a:t>untuk</a:t>
                </a:r>
                <a:r>
                  <a:rPr lang="en-ID" sz="2400" dirty="0"/>
                  <a:t> </a:t>
                </a:r>
                <a:r>
                  <a:rPr lang="en-ID" sz="2400" dirty="0" err="1"/>
                  <a:t>membuktikan</a:t>
                </a:r>
                <a:r>
                  <a:rPr lang="en-ID" sz="2400" dirty="0"/>
                  <a:t> </a:t>
                </a:r>
                <a:r>
                  <a:rPr lang="en-ID" sz="2400" dirty="0" err="1"/>
                  <a:t>bahwa</a:t>
                </a:r>
                <a:r>
                  <a:rPr lang="en-ID" sz="2400" dirty="0"/>
                  <a:t> </a:t>
                </a:r>
                <a14:m>
                  <m:oMath xmlns:m="http://schemas.openxmlformats.org/officeDocument/2006/math">
                    <m:r>
                      <a:rPr lang="en-ID" sz="24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D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D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D" sz="240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ID" sz="24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ID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D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D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D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D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adalah</a:t>
                </a:r>
                <a:r>
                  <a:rPr lang="en-US" sz="2400" dirty="0"/>
                  <a:t> upper bound </a:t>
                </a:r>
                <a:r>
                  <a:rPr lang="en-US" sz="2400" dirty="0" err="1"/>
                  <a:t>untuk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rekurensi</a:t>
                </a:r>
                <a:r>
                  <a:rPr lang="en-US" sz="2400" dirty="0"/>
                  <a:t> yang </a:t>
                </a:r>
                <a:r>
                  <a:rPr lang="en-US" sz="2400" dirty="0" err="1"/>
                  <a:t>diberikan</a:t>
                </a:r>
                <a:r>
                  <a:rPr lang="en-US" sz="2400" dirty="0"/>
                  <a:t>. Kita </a:t>
                </a:r>
                <a:r>
                  <a:rPr lang="en-US" sz="2400" dirty="0" err="1"/>
                  <a:t>harus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menunjukkan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bahwa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ID" sz="2400" i="1" dirty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ID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D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D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ID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D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D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  <a:r>
                  <a:rPr lang="en-US" sz="2400" b="0" dirty="0" err="1">
                    <a:ea typeface="Cambria Math" panose="02040503050406030204" pitchFamily="18" charset="0"/>
                  </a:rPr>
                  <a:t>untuk</a:t>
                </a:r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  <a:r>
                  <a:rPr lang="en-US" sz="2400" b="0" dirty="0" err="1">
                    <a:ea typeface="Cambria Math" panose="02040503050406030204" pitchFamily="18" charset="0"/>
                  </a:rPr>
                  <a:t>nilai</a:t>
                </a:r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  <a:r>
                  <a:rPr lang="en-US" sz="2400" b="0" dirty="0" err="1">
                    <a:ea typeface="Cambria Math" panose="02040503050406030204" pitchFamily="18" charset="0"/>
                  </a:rPr>
                  <a:t>konstan</a:t>
                </a:r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 0</m:t>
                    </m:r>
                  </m:oMath>
                </a14:m>
                <a:endParaRPr lang="en-ID" sz="2400" b="0" dirty="0"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en-ID" sz="2400" dirty="0"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en-ID" sz="24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A4CFBD-1038-490B-8CCC-7EABAD2170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9200"/>
                <a:ext cx="10515600" cy="4957763"/>
              </a:xfrm>
              <a:blipFill>
                <a:blip r:embed="rId2"/>
                <a:stretch>
                  <a:fillRect l="-928" t="-1722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FFC9751-0291-435E-AE85-D21317045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2487477"/>
            <a:ext cx="8153400" cy="36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0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20BB-B322-4E79-8DB1-E7DB10CF9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200"/>
            <a:ext cx="10515600" cy="993458"/>
          </a:xfrm>
        </p:spPr>
        <p:txBody>
          <a:bodyPr/>
          <a:lstStyle/>
          <a:p>
            <a:r>
              <a:rPr lang="en-ID" b="1" dirty="0"/>
              <a:t>3.3 </a:t>
            </a:r>
            <a:r>
              <a:rPr lang="en-ID" b="1" dirty="0" err="1"/>
              <a:t>Metode</a:t>
            </a:r>
            <a:r>
              <a:rPr lang="en-ID" b="1" dirty="0"/>
              <a:t> Master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8DAE23-00B7-4296-98E1-0109D5D70C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1600"/>
                <a:ext cx="10515600" cy="4805363"/>
              </a:xfrm>
            </p:spPr>
            <p:txBody>
              <a:bodyPr/>
              <a:lstStyle/>
              <a:p>
                <a:r>
                  <a:rPr lang="en-ID" dirty="0"/>
                  <a:t>Metode master </a:t>
                </a:r>
                <a:r>
                  <a:rPr lang="en-ID" dirty="0" err="1"/>
                  <a:t>menyediakan</a:t>
                </a:r>
                <a:r>
                  <a:rPr lang="en-ID" dirty="0"/>
                  <a:t> </a:t>
                </a:r>
                <a:r>
                  <a:rPr lang="en-ID" dirty="0" err="1"/>
                  <a:t>metode</a:t>
                </a:r>
                <a:r>
                  <a:rPr lang="en-ID" dirty="0"/>
                  <a:t> “cook book” </a:t>
                </a:r>
                <a:r>
                  <a:rPr lang="en-ID" dirty="0" err="1"/>
                  <a:t>untuk</a:t>
                </a:r>
                <a:r>
                  <a:rPr lang="en-ID" dirty="0"/>
                  <a:t> </a:t>
                </a:r>
                <a:r>
                  <a:rPr lang="en-ID" dirty="0" err="1"/>
                  <a:t>menyelesaikan</a:t>
                </a:r>
                <a:r>
                  <a:rPr lang="en-ID" dirty="0"/>
                  <a:t> </a:t>
                </a:r>
                <a:r>
                  <a:rPr lang="en-ID" dirty="0" err="1"/>
                  <a:t>rekurensi</a:t>
                </a:r>
                <a:r>
                  <a:rPr lang="en-ID" dirty="0"/>
                  <a:t> </a:t>
                </a:r>
                <a:r>
                  <a:rPr lang="en-ID" dirty="0" err="1"/>
                  <a:t>dalam</a:t>
                </a:r>
                <a:r>
                  <a:rPr lang="en-ID" dirty="0"/>
                  <a:t> </a:t>
                </a:r>
                <a:r>
                  <a:rPr lang="en-ID" dirty="0" err="1"/>
                  <a:t>bentuk</a:t>
                </a:r>
                <a:endParaRPr lang="en-ID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𝑎𝑇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182563" indent="0" algn="just">
                  <a:buNone/>
                </a:pPr>
                <a:r>
                  <a:rPr lang="en-US" dirty="0" err="1"/>
                  <a:t>dimana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 ≥1 </m:t>
                    </m:r>
                    <m:r>
                      <a:rPr lang="en-ID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𝑑𝑎𝑛</m:t>
                    </m:r>
                    <m:r>
                      <a:rPr lang="en-ID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D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ID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 </m:t>
                    </m:r>
                  </m:oMath>
                </a14:m>
                <a:r>
                  <a:rPr lang="en-US" dirty="0" err="1"/>
                  <a:t>adalah</a:t>
                </a:r>
                <a:r>
                  <a:rPr lang="en-US" dirty="0"/>
                  <a:t> </a:t>
                </a:r>
                <a:r>
                  <a:rPr lang="en-US" dirty="0" err="1"/>
                  <a:t>konstanta</a:t>
                </a:r>
                <a:r>
                  <a:rPr lang="en-US" dirty="0"/>
                  <a:t> dan </a:t>
                </a:r>
                <a14:m>
                  <m:oMath xmlns:m="http://schemas.openxmlformats.org/officeDocument/2006/math">
                    <m:r>
                      <a:rPr lang="en-ID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D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D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D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adalah</a:t>
                </a:r>
                <a:r>
                  <a:rPr lang="en-US" dirty="0"/>
                  <a:t> </a:t>
                </a:r>
                <a:r>
                  <a:rPr lang="en-US" dirty="0" err="1"/>
                  <a:t>fungsi</a:t>
                </a:r>
                <a:r>
                  <a:rPr lang="en-US" dirty="0"/>
                  <a:t> </a:t>
                </a:r>
                <a:r>
                  <a:rPr lang="en-US" dirty="0" err="1"/>
                  <a:t>positif</a:t>
                </a:r>
                <a:r>
                  <a:rPr lang="en-US" dirty="0"/>
                  <a:t> </a:t>
                </a:r>
                <a:r>
                  <a:rPr lang="en-US" dirty="0" err="1"/>
                  <a:t>secara</a:t>
                </a:r>
                <a:r>
                  <a:rPr lang="en-US" dirty="0"/>
                  <a:t> </a:t>
                </a:r>
                <a:r>
                  <a:rPr lang="en-US" dirty="0" err="1"/>
                  <a:t>asimptotik</a:t>
                </a:r>
                <a:endParaRPr lang="en-US" dirty="0"/>
              </a:p>
              <a:p>
                <a:pPr marL="182563" indent="-182563" algn="just"/>
                <a:r>
                  <a:rPr lang="sv-SE" dirty="0"/>
                  <a:t>Metode ini membutuhkan menghafal 3 kasus, tetapi kemudian solusi dari banyak rekurensi dapat ditentukan dengan mudah.</a:t>
                </a:r>
              </a:p>
              <a:p>
                <a:pPr marL="182563" indent="-182563" algn="just"/>
                <a:r>
                  <a:rPr lang="en-US" dirty="0" err="1"/>
                  <a:t>Untuk</a:t>
                </a:r>
                <a:r>
                  <a:rPr lang="en-US" dirty="0"/>
                  <a:t> </a:t>
                </a:r>
                <a:r>
                  <a:rPr lang="en-US" dirty="0" err="1"/>
                  <a:t>menggunakan</a:t>
                </a:r>
                <a:r>
                  <a:rPr lang="en-US" dirty="0"/>
                  <a:t> </a:t>
                </a:r>
                <a:r>
                  <a:rPr lang="en-US" dirty="0" err="1"/>
                  <a:t>metode</a:t>
                </a:r>
                <a:r>
                  <a:rPr lang="en-US" dirty="0"/>
                  <a:t> </a:t>
                </a:r>
                <a:r>
                  <a:rPr lang="en-US" dirty="0" err="1"/>
                  <a:t>ini</a:t>
                </a:r>
                <a:r>
                  <a:rPr lang="en-US" dirty="0"/>
                  <a:t>, </a:t>
                </a:r>
                <a:r>
                  <a:rPr lang="en-US" dirty="0" err="1"/>
                  <a:t>kita</a:t>
                </a:r>
                <a:r>
                  <a:rPr lang="en-US" dirty="0"/>
                  <a:t> </a:t>
                </a:r>
                <a:r>
                  <a:rPr lang="en-US" dirty="0" err="1"/>
                  <a:t>cukup</a:t>
                </a:r>
                <a:r>
                  <a:rPr lang="en-US" dirty="0"/>
                  <a:t> </a:t>
                </a:r>
                <a:r>
                  <a:rPr lang="en-US" dirty="0" err="1"/>
                  <a:t>menentukan</a:t>
                </a:r>
                <a:r>
                  <a:rPr lang="en-US" dirty="0"/>
                  <a:t> </a:t>
                </a:r>
                <a:r>
                  <a:rPr lang="en-US" dirty="0" err="1"/>
                  <a:t>kasus</a:t>
                </a:r>
                <a:r>
                  <a:rPr lang="en-US" dirty="0"/>
                  <a:t> mana (</a:t>
                </a:r>
                <a:r>
                  <a:rPr lang="en-US" dirty="0" err="1"/>
                  <a:t>jika</a:t>
                </a:r>
                <a:r>
                  <a:rPr lang="en-US" dirty="0"/>
                  <a:t> </a:t>
                </a:r>
                <a:r>
                  <a:rPr lang="en-US" dirty="0" err="1"/>
                  <a:t>ada</a:t>
                </a:r>
                <a:r>
                  <a:rPr lang="en-US" dirty="0"/>
                  <a:t>) </a:t>
                </a:r>
                <a:r>
                  <a:rPr lang="en-US" dirty="0" err="1"/>
                  <a:t>dari</a:t>
                </a:r>
                <a:r>
                  <a:rPr lang="en-US" dirty="0"/>
                  <a:t> </a:t>
                </a:r>
                <a:r>
                  <a:rPr lang="en-US" dirty="0" err="1"/>
                  <a:t>tiga</a:t>
                </a:r>
                <a:r>
                  <a:rPr lang="en-US" dirty="0"/>
                  <a:t> </a:t>
                </a:r>
                <a:r>
                  <a:rPr lang="en-US" dirty="0" err="1"/>
                  <a:t>kasus</a:t>
                </a:r>
                <a:r>
                  <a:rPr lang="en-US" dirty="0"/>
                  <a:t> yang </a:t>
                </a:r>
                <a:r>
                  <a:rPr lang="en-US" dirty="0" err="1"/>
                  <a:t>berlaku</a:t>
                </a:r>
                <a:r>
                  <a:rPr lang="en-US" dirty="0"/>
                  <a:t> dan </a:t>
                </a:r>
                <a:r>
                  <a:rPr lang="en-US" dirty="0" err="1"/>
                  <a:t>menuliskan</a:t>
                </a:r>
                <a:r>
                  <a:rPr lang="en-US" dirty="0"/>
                  <a:t> </a:t>
                </a:r>
                <a:r>
                  <a:rPr lang="en-US" dirty="0" err="1"/>
                  <a:t>jawabannya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8DAE23-00B7-4296-98E1-0109D5D70C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1600"/>
                <a:ext cx="10515600" cy="4805363"/>
              </a:xfrm>
              <a:blipFill>
                <a:blip r:embed="rId2"/>
                <a:stretch>
                  <a:fillRect l="-1043" t="-2030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634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BBBD4-C5A4-43FA-A7E4-A253C6D2B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203" y="304800"/>
            <a:ext cx="10515600" cy="993458"/>
          </a:xfrm>
        </p:spPr>
        <p:txBody>
          <a:bodyPr/>
          <a:lstStyle/>
          <a:p>
            <a:r>
              <a:rPr lang="en-ID" sz="4000" b="1" dirty="0" err="1"/>
              <a:t>Teorema</a:t>
            </a:r>
            <a:r>
              <a:rPr lang="en-ID" sz="4000" b="1" dirty="0"/>
              <a:t> </a:t>
            </a:r>
            <a:r>
              <a:rPr lang="en-ID" sz="4000" b="1" dirty="0" err="1"/>
              <a:t>Metode</a:t>
            </a:r>
            <a:r>
              <a:rPr lang="en-ID" sz="4000" b="1" dirty="0"/>
              <a:t> Master</a:t>
            </a:r>
            <a:endParaRPr lang="en-US"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523A1B-7D3A-4B51-9040-0FA07D5D5B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4203" y="1143000"/>
                <a:ext cx="10515600" cy="51816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Metode </a:t>
                </a:r>
                <a:r>
                  <a:rPr lang="en-US" sz="2400" dirty="0" err="1"/>
                  <a:t>ini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dirangkum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dalam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teorema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berikut</a:t>
                </a:r>
                <a:r>
                  <a:rPr lang="en-US" sz="2400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D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D" sz="2400" i="1">
                        <a:latin typeface="Cambria Math" panose="02040503050406030204" pitchFamily="18" charset="0"/>
                      </a:rPr>
                      <m:t> ≥1 </m:t>
                    </m:r>
                    <m:r>
                      <a:rPr lang="en-ID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𝑑𝑎𝑛</m:t>
                    </m:r>
                    <m:r>
                      <a:rPr lang="en-ID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D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ID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 </m:t>
                    </m:r>
                  </m:oMath>
                </a14:m>
                <a:r>
                  <a:rPr lang="en-US" sz="2400" dirty="0" err="1"/>
                  <a:t>adalah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konstan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ID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D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D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D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adalah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sebuah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fungsi</a:t>
                </a:r>
                <a:r>
                  <a:rPr lang="en-US" sz="2400" dirty="0"/>
                  <a:t>, dan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 err="1"/>
                  <a:t>didefinisikan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sebagai</a:t>
                </a:r>
                <a:r>
                  <a:rPr lang="en-US" sz="2400" dirty="0"/>
                  <a:t> integer </a:t>
                </a:r>
                <a:r>
                  <a:rPr lang="en-US" sz="2400" dirty="0" err="1"/>
                  <a:t>positif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dengan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rekurensi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berikut</a:t>
                </a:r>
                <a:r>
                  <a:rPr lang="en-US" sz="2400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ID" sz="24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ID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D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D" sz="2400" i="1">
                        <a:latin typeface="Cambria Math" panose="02040503050406030204" pitchFamily="18" charset="0"/>
                      </a:rPr>
                      <m:t>𝑎𝑇</m:t>
                    </m:r>
                    <m:d>
                      <m:dPr>
                        <m:ctrlPr>
                          <a:rPr lang="en-ID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D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D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ID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ID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ID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D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D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D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buNone/>
                </a:pPr>
                <a:r>
                  <a:rPr lang="en-US" sz="2400" dirty="0" err="1"/>
                  <a:t>dimana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D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D" sz="24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ID" sz="24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dapat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diinterprestasikan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sebagai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D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D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ID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atau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D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D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ID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. </a:t>
                </a:r>
                <a:r>
                  <a:rPr lang="en-US" sz="2400" dirty="0" err="1"/>
                  <a:t>Maka</a:t>
                </a:r>
                <a:r>
                  <a:rPr lang="en-US" sz="2400" dirty="0"/>
                  <a:t> T (n) </a:t>
                </a:r>
                <a:r>
                  <a:rPr lang="en-US" sz="2400" dirty="0" err="1"/>
                  <a:t>dapat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dibatasi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secara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asimptotik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sebagai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berikut</a:t>
                </a:r>
                <a:r>
                  <a:rPr lang="en-US" sz="2400" dirty="0"/>
                  <a:t>: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 err="1"/>
                  <a:t>Jika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D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D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ID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ID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D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ID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ID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ID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D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func>
                      </m:sup>
                    </m:sSup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untuk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konstanta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ID" sz="2400" i="1" dirty="0" smtClean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en-ID" sz="2400" dirty="0"/>
                  <a:t>, </a:t>
                </a:r>
                <a:r>
                  <a:rPr lang="en-ID" sz="2400" dirty="0" err="1"/>
                  <a:t>maka</a:t>
                </a:r>
                <a:r>
                  <a:rPr lang="en-ID" sz="2400" dirty="0"/>
                  <a:t> </a:t>
                </a:r>
                <a14:m>
                  <m:oMath xmlns:m="http://schemas.openxmlformats.org/officeDocument/2006/math">
                    <m:r>
                      <a:rPr lang="en-ID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ID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ID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𝜣</m:t>
                    </m:r>
                    <m:r>
                      <a:rPr lang="en-ID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D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D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func>
                          <m:funcPr>
                            <m:ctrlPr>
                              <a:rPr lang="en-ID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ID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D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ID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sub>
                            </m:sSub>
                          </m:fName>
                          <m:e>
                            <m:r>
                              <a:rPr lang="en-ID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func>
                      </m:sup>
                    </m:sSup>
                    <m:r>
                      <a:rPr lang="en-ID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AutoNum type="arabicPeriod"/>
                </a:pPr>
                <a:r>
                  <a:rPr lang="en-US" sz="2400" dirty="0" err="1"/>
                  <a:t>Jika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ID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D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D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D" sz="2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ID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D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D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ID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ID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D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ID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ID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func>
                      </m:sup>
                    </m:sSup>
                    <m:r>
                      <a:rPr lang="en-ID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maka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ID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ID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ID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𝜣</m:t>
                    </m:r>
                    <m:d>
                      <m:dPr>
                        <m:ctrlPr>
                          <a:rPr lang="en-ID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D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D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ID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ID" sz="24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4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𝒍𝒐𝒈</m:t>
                                    </m:r>
                                  </m:e>
                                  <m:sub>
                                    <m:r>
                                      <a:rPr lang="en-ID" sz="24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ID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func>
                          </m:sup>
                        </m:sSup>
                        <m:r>
                          <a:rPr lang="en-ID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𝒍𝒈</m:t>
                        </m:r>
                        <m:r>
                          <a:rPr lang="en-ID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D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ID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𝜣</m:t>
                    </m:r>
                    <m:r>
                      <a:rPr lang="en-ID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D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ID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ID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𝒍𝒈</m:t>
                    </m:r>
                    <m:r>
                      <a:rPr lang="en-ID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D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ID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  <a:p>
                <a:pPr marL="457200" indent="-457200">
                  <a:buFont typeface="Arial" panose="020B0604020202020204" pitchFamily="34" charset="0"/>
                  <a:buAutoNum type="arabicPeriod"/>
                </a:pPr>
                <a:r>
                  <a:rPr lang="en-US" sz="2400" dirty="0" err="1"/>
                  <a:t>Jika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ID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D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D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ID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D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D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ID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ID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D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ID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ID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ID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D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func>
                      </m:sup>
                    </m:sSup>
                    <m:r>
                      <a:rPr lang="en-ID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untuk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konstanta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ID" sz="2400" i="1" dirty="0">
                        <a:latin typeface="Cambria Math" panose="02040503050406030204" pitchFamily="18" charset="0"/>
                      </a:rPr>
                      <m:t> &gt; </m:t>
                    </m:r>
                    <m:r>
                      <a:rPr lang="en-ID" sz="24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D" sz="2400" dirty="0"/>
                  <a:t>, dan </a:t>
                </a:r>
                <a:r>
                  <a:rPr lang="en-ID" sz="2400" dirty="0" err="1"/>
                  <a:t>jika</a:t>
                </a:r>
                <a:r>
                  <a:rPr lang="en-ID" sz="2400" dirty="0"/>
                  <a:t> </a:t>
                </a:r>
                <a14:m>
                  <m:oMath xmlns:m="http://schemas.openxmlformats.org/officeDocument/2006/math">
                    <m:r>
                      <a:rPr lang="en-ID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D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D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D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ID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D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D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D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untuk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konstan</a:t>
                </a:r>
                <a:r>
                  <a:rPr lang="en-US" sz="2400" dirty="0"/>
                  <a:t> c &lt; 1, dan </a:t>
                </a:r>
                <a:r>
                  <a:rPr lang="en-US" sz="2400" dirty="0" err="1"/>
                  <a:t>untuk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keseluruhan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nilai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yang </a:t>
                </a:r>
                <a:r>
                  <a:rPr lang="en-US" sz="2400" dirty="0" err="1"/>
                  <a:t>besar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maka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ID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ID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ID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𝜣</m:t>
                    </m:r>
                    <m:r>
                      <a:rPr lang="en-ID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D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ID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ID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523A1B-7D3A-4B51-9040-0FA07D5D5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4203" y="1143000"/>
                <a:ext cx="10515600" cy="5181600"/>
              </a:xfrm>
              <a:blipFill>
                <a:blip r:embed="rId2"/>
                <a:stretch>
                  <a:fillRect l="-928" t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87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7676A-3743-4FEE-A641-F9666CE9E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230"/>
            <a:ext cx="10515600" cy="993458"/>
          </a:xfrm>
        </p:spPr>
        <p:txBody>
          <a:bodyPr/>
          <a:lstStyle/>
          <a:p>
            <a:r>
              <a:rPr lang="en-ID" b="1" dirty="0" err="1">
                <a:solidFill>
                  <a:srgbClr val="FF0000"/>
                </a:solidFill>
              </a:rPr>
              <a:t>Peringatan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B89084-7E8E-4EE9-8D99-A19B05A1A0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Dalam </a:t>
                </a:r>
                <a:r>
                  <a:rPr lang="en-US" dirty="0" err="1"/>
                  <a:t>kasus</a:t>
                </a:r>
                <a:r>
                  <a:rPr lang="en-US" dirty="0"/>
                  <a:t> 1, </a:t>
                </a:r>
                <a:r>
                  <a:rPr lang="en-US" dirty="0" err="1"/>
                  <a:t>tidak</a:t>
                </a:r>
                <a:r>
                  <a:rPr lang="en-US" dirty="0"/>
                  <a:t> </a:t>
                </a:r>
                <a:r>
                  <a:rPr lang="en-US" dirty="0" err="1"/>
                  <a:t>hanya</a:t>
                </a:r>
                <a:r>
                  <a:rPr lang="en-US" dirty="0"/>
                  <a:t> </a:t>
                </a:r>
                <a:r>
                  <a:rPr lang="en-US" dirty="0" err="1"/>
                  <a:t>harus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 err="1"/>
                  <a:t>lebih</a:t>
                </a:r>
                <a:r>
                  <a:rPr lang="en-US" dirty="0"/>
                  <a:t> </a:t>
                </a:r>
                <a:r>
                  <a:rPr lang="en-US" dirty="0" err="1"/>
                  <a:t>kecil</a:t>
                </a:r>
                <a:r>
                  <a:rPr lang="en-US" dirty="0"/>
                  <a:t> </a:t>
                </a:r>
                <a:r>
                  <a:rPr lang="en-US" dirty="0" err="1"/>
                  <a:t>dari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D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D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D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func>
                          <m:funcPr>
                            <m:ctrlPr>
                              <a:rPr lang="en-ID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ID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D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ID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sub>
                            </m:sSub>
                          </m:fName>
                          <m:e>
                            <m:r>
                              <a:rPr lang="en-ID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ia</a:t>
                </a:r>
                <a:r>
                  <a:rPr lang="en-US" dirty="0"/>
                  <a:t> juga </a:t>
                </a:r>
                <a:r>
                  <a:rPr lang="en-US" dirty="0" err="1"/>
                  <a:t>harus</a:t>
                </a:r>
                <a:r>
                  <a:rPr lang="en-US" dirty="0"/>
                  <a:t> </a:t>
                </a:r>
                <a:r>
                  <a:rPr lang="en-US" dirty="0" err="1"/>
                  <a:t>lebih</a:t>
                </a:r>
                <a:r>
                  <a:rPr lang="en-US" dirty="0"/>
                  <a:t> </a:t>
                </a:r>
                <a:r>
                  <a:rPr lang="en-US" dirty="0" err="1"/>
                  <a:t>kecil</a:t>
                </a:r>
                <a:r>
                  <a:rPr lang="en-US" dirty="0"/>
                  <a:t> </a:t>
                </a:r>
                <a:r>
                  <a:rPr lang="en-US" dirty="0" err="1"/>
                  <a:t>secara</a:t>
                </a:r>
                <a:r>
                  <a:rPr lang="en-US" dirty="0"/>
                  <a:t> </a:t>
                </a:r>
                <a:r>
                  <a:rPr lang="en-US" dirty="0" err="1"/>
                  <a:t>polinomi</a:t>
                </a:r>
                <a:r>
                  <a:rPr lang="en-US" dirty="0"/>
                  <a:t>. </a:t>
                </a:r>
                <a:r>
                  <a:rPr lang="en-US" dirty="0" err="1"/>
                  <a:t>Yaitu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harus</a:t>
                </a:r>
                <a:r>
                  <a:rPr lang="en-US" dirty="0"/>
                  <a:t> </a:t>
                </a:r>
                <a:r>
                  <a:rPr lang="en-US" dirty="0" err="1"/>
                  <a:t>asimptotik</a:t>
                </a:r>
                <a:r>
                  <a:rPr lang="en-US" dirty="0"/>
                  <a:t> </a:t>
                </a:r>
                <a:r>
                  <a:rPr lang="en-US" dirty="0" err="1"/>
                  <a:t>lebih</a:t>
                </a:r>
                <a:r>
                  <a:rPr lang="en-US" dirty="0"/>
                  <a:t> </a:t>
                </a:r>
                <a:r>
                  <a:rPr lang="en-US" dirty="0" err="1"/>
                  <a:t>kecil</a:t>
                </a:r>
                <a:r>
                  <a:rPr lang="en-US" dirty="0"/>
                  <a:t> </a:t>
                </a:r>
                <a:r>
                  <a:rPr lang="en-US" dirty="0" err="1"/>
                  <a:t>dari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D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D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D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func>
                          <m:funcPr>
                            <m:ctrlPr>
                              <a:rPr lang="en-ID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ID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D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ID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sub>
                            </m:sSub>
                          </m:fName>
                          <m:e>
                            <m:r>
                              <a:rPr lang="en-ID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:r>
                  <a:rPr lang="en-US" dirty="0" err="1"/>
                  <a:t>faktor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D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p>
                    </m:sSup>
                    <m:r>
                      <a:rPr lang="el-G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untuk</a:t>
                </a:r>
                <a:r>
                  <a:rPr lang="en-US" dirty="0"/>
                  <a:t> </a:t>
                </a:r>
                <a:r>
                  <a:rPr lang="en-US" dirty="0" err="1"/>
                  <a:t>konstanta</a:t>
                </a:r>
                <a:r>
                  <a:rPr lang="en-US" dirty="0"/>
                  <a:t> </a:t>
                </a:r>
                <a:r>
                  <a:rPr lang="el-GR" dirty="0"/>
                  <a:t>ε&gt; 0.</a:t>
                </a:r>
                <a:endParaRPr lang="en-ID" dirty="0"/>
              </a:p>
              <a:p>
                <a:r>
                  <a:rPr lang="en-US" dirty="0" err="1"/>
                  <a:t>Dalam</a:t>
                </a:r>
                <a:r>
                  <a:rPr lang="en-US" dirty="0"/>
                  <a:t> </a:t>
                </a:r>
                <a:r>
                  <a:rPr lang="en-US" dirty="0" err="1"/>
                  <a:t>kasus</a:t>
                </a:r>
                <a:r>
                  <a:rPr lang="en-US" dirty="0"/>
                  <a:t> 3, </a:t>
                </a:r>
                <a:r>
                  <a:rPr lang="en-US" dirty="0" err="1"/>
                  <a:t>tidak</a:t>
                </a:r>
                <a:r>
                  <a:rPr lang="en-US" dirty="0"/>
                  <a:t> </a:t>
                </a:r>
                <a:r>
                  <a:rPr lang="en-US" dirty="0" err="1"/>
                  <a:t>hanya</a:t>
                </a:r>
                <a:r>
                  <a:rPr lang="en-US" dirty="0"/>
                  <a:t> </a:t>
                </a:r>
                <a:r>
                  <a:rPr lang="en-US" dirty="0" err="1"/>
                  <a:t>harus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 err="1"/>
                  <a:t>lebih</a:t>
                </a:r>
                <a:r>
                  <a:rPr lang="en-US" dirty="0"/>
                  <a:t> </a:t>
                </a:r>
                <a:r>
                  <a:rPr lang="en-US" dirty="0" err="1"/>
                  <a:t>besar</a:t>
                </a:r>
                <a:r>
                  <a:rPr lang="en-US" dirty="0"/>
                  <a:t> </a:t>
                </a:r>
                <a:r>
                  <a:rPr lang="en-US" dirty="0" err="1"/>
                  <a:t>dari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D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D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D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func>
                          <m:funcPr>
                            <m:ctrlPr>
                              <a:rPr lang="en-ID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ID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D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ID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sub>
                            </m:sSub>
                          </m:fName>
                          <m:e>
                            <m:r>
                              <a:rPr lang="en-ID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dirty="0"/>
                  <a:t>, itu </a:t>
                </a:r>
                <a:r>
                  <a:rPr lang="en-US" dirty="0" err="1"/>
                  <a:t>harus</a:t>
                </a:r>
                <a:r>
                  <a:rPr lang="en-US" dirty="0"/>
                  <a:t> </a:t>
                </a:r>
                <a:r>
                  <a:rPr lang="en-US" dirty="0" err="1"/>
                  <a:t>lebih</a:t>
                </a:r>
                <a:r>
                  <a:rPr lang="en-US" dirty="0"/>
                  <a:t> </a:t>
                </a:r>
                <a:r>
                  <a:rPr lang="en-US" dirty="0" err="1"/>
                  <a:t>besar</a:t>
                </a:r>
                <a:r>
                  <a:rPr lang="en-US" dirty="0"/>
                  <a:t> </a:t>
                </a:r>
                <a:r>
                  <a:rPr lang="en-US" dirty="0" err="1"/>
                  <a:t>secara</a:t>
                </a:r>
                <a:r>
                  <a:rPr lang="en-US" dirty="0"/>
                  <a:t> </a:t>
                </a:r>
                <a:r>
                  <a:rPr lang="en-US" dirty="0" err="1"/>
                  <a:t>polinomi</a:t>
                </a:r>
                <a:r>
                  <a:rPr lang="en-US" dirty="0"/>
                  <a:t>, dan di </a:t>
                </a:r>
                <a:r>
                  <a:rPr lang="en-US" dirty="0" err="1"/>
                  <a:t>samping</a:t>
                </a:r>
                <a:r>
                  <a:rPr lang="en-US" dirty="0"/>
                  <a:t> </a:t>
                </a:r>
                <a:r>
                  <a:rPr lang="en-US" dirty="0" err="1"/>
                  <a:t>itu</a:t>
                </a:r>
                <a:r>
                  <a:rPr lang="en-US" dirty="0"/>
                  <a:t> </a:t>
                </a:r>
                <a:r>
                  <a:rPr lang="en-US" dirty="0" err="1"/>
                  <a:t>harus</a:t>
                </a:r>
                <a:r>
                  <a:rPr lang="en-US" dirty="0"/>
                  <a:t> </a:t>
                </a:r>
                <a:r>
                  <a:rPr lang="en-US" dirty="0" err="1"/>
                  <a:t>memenuhi</a:t>
                </a:r>
                <a:r>
                  <a:rPr lang="en-US" dirty="0"/>
                  <a:t> </a:t>
                </a:r>
                <a:r>
                  <a:rPr lang="en-US" dirty="0" err="1"/>
                  <a:t>kondisi</a:t>
                </a:r>
                <a:r>
                  <a:rPr lang="en-US" dirty="0"/>
                  <a:t> “regularity" </a:t>
                </a:r>
                <a14:m>
                  <m:oMath xmlns:m="http://schemas.openxmlformats.org/officeDocument/2006/math">
                    <m:r>
                      <a:rPr lang="en-ID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𝑎𝑓</m:t>
                    </m:r>
                    <m:r>
                      <a:rPr lang="en-ID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D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D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ID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ID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ID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D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ID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D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D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D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B89084-7E8E-4EE9-8D99-A19B05A1A0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85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65C14-A878-4B8B-BAA5-A4F3B396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 err="1">
                <a:solidFill>
                  <a:srgbClr val="FF0000"/>
                </a:solidFill>
              </a:rPr>
              <a:t>Peringatan</a:t>
            </a:r>
            <a:r>
              <a:rPr lang="en-ID" b="1" dirty="0">
                <a:solidFill>
                  <a:srgbClr val="FF0000"/>
                </a:solidFill>
              </a:rPr>
              <a:t> (2)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E24FC2-991E-46EC-A6D5-F6F0B58016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err="1"/>
                  <a:t>Tiga</a:t>
                </a:r>
                <a:r>
                  <a:rPr lang="en-US" dirty="0"/>
                  <a:t> </a:t>
                </a:r>
                <a:r>
                  <a:rPr lang="en-US" dirty="0" err="1"/>
                  <a:t>kasus</a:t>
                </a:r>
                <a:r>
                  <a:rPr lang="en-US" dirty="0"/>
                  <a:t> </a:t>
                </a:r>
                <a:r>
                  <a:rPr lang="en-US" dirty="0" err="1"/>
                  <a:t>tersebut</a:t>
                </a:r>
                <a:r>
                  <a:rPr lang="en-US" dirty="0"/>
                  <a:t> </a:t>
                </a:r>
                <a:r>
                  <a:rPr lang="en-US" dirty="0" err="1"/>
                  <a:t>tidak</a:t>
                </a:r>
                <a:r>
                  <a:rPr lang="en-US" dirty="0"/>
                  <a:t> </a:t>
                </a:r>
                <a:r>
                  <a:rPr lang="en-US" dirty="0" err="1"/>
                  <a:t>mencakup</a:t>
                </a:r>
                <a:r>
                  <a:rPr lang="en-US" dirty="0"/>
                  <a:t> </a:t>
                </a:r>
                <a:r>
                  <a:rPr lang="en-US" dirty="0" err="1"/>
                  <a:t>semua</a:t>
                </a:r>
                <a:r>
                  <a:rPr lang="en-US" dirty="0"/>
                  <a:t> </a:t>
                </a:r>
                <a:r>
                  <a:rPr lang="en-US" dirty="0" err="1"/>
                  <a:t>kemungkinan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.</a:t>
                </a:r>
              </a:p>
              <a:p>
                <a:pPr algn="just"/>
                <a:r>
                  <a:rPr lang="en-US" dirty="0"/>
                  <a:t>Ada </a:t>
                </a:r>
                <a:r>
                  <a:rPr lang="en-US" dirty="0" err="1"/>
                  <a:t>kesenjangan</a:t>
                </a:r>
                <a:r>
                  <a:rPr lang="en-US" dirty="0"/>
                  <a:t> </a:t>
                </a:r>
                <a:r>
                  <a:rPr lang="en-US" dirty="0" err="1"/>
                  <a:t>antara</a:t>
                </a:r>
                <a:r>
                  <a:rPr lang="en-US" dirty="0"/>
                  <a:t> </a:t>
                </a:r>
                <a:r>
                  <a:rPr lang="en-US" dirty="0" err="1"/>
                  <a:t>kasus</a:t>
                </a:r>
                <a:r>
                  <a:rPr lang="en-US" dirty="0"/>
                  <a:t> 1 dan 2 </a:t>
                </a:r>
                <a:r>
                  <a:rPr lang="en-US" dirty="0" err="1"/>
                  <a:t>ketika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 err="1"/>
                  <a:t>lebih</a:t>
                </a:r>
                <a:r>
                  <a:rPr lang="en-US" dirty="0"/>
                  <a:t> </a:t>
                </a:r>
                <a:r>
                  <a:rPr lang="en-US" dirty="0" err="1"/>
                  <a:t>kecil</a:t>
                </a:r>
                <a:r>
                  <a:rPr lang="en-US" dirty="0"/>
                  <a:t> </a:t>
                </a:r>
                <a:r>
                  <a:rPr lang="en-US" dirty="0" err="1"/>
                  <a:t>dari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D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D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D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func>
                          <m:funcPr>
                            <m:ctrlPr>
                              <a:rPr lang="en-ID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ID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D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ID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sub>
                            </m:sSub>
                          </m:fName>
                          <m:e>
                            <m:r>
                              <a:rPr lang="en-ID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tetapi</a:t>
                </a:r>
                <a:r>
                  <a:rPr lang="en-US" dirty="0"/>
                  <a:t> </a:t>
                </a:r>
                <a:r>
                  <a:rPr lang="en-US" dirty="0" err="1"/>
                  <a:t>tidak</a:t>
                </a:r>
                <a:r>
                  <a:rPr lang="en-US" dirty="0"/>
                  <a:t> </a:t>
                </a:r>
                <a:r>
                  <a:rPr lang="en-US" dirty="0" err="1"/>
                  <a:t>secara</a:t>
                </a:r>
                <a:r>
                  <a:rPr lang="en-US" dirty="0"/>
                  <a:t> </a:t>
                </a:r>
                <a:r>
                  <a:rPr lang="en-US" dirty="0" err="1"/>
                  <a:t>polinomisal</a:t>
                </a:r>
                <a:r>
                  <a:rPr lang="en-US" dirty="0"/>
                  <a:t> </a:t>
                </a:r>
                <a:r>
                  <a:rPr lang="en-US" dirty="0" err="1"/>
                  <a:t>lebih</a:t>
                </a:r>
                <a:r>
                  <a:rPr lang="en-US" dirty="0"/>
                  <a:t> </a:t>
                </a:r>
                <a:r>
                  <a:rPr lang="en-US" dirty="0" err="1"/>
                  <a:t>kecil</a:t>
                </a:r>
                <a:r>
                  <a:rPr lang="en-US" dirty="0"/>
                  <a:t>. </a:t>
                </a:r>
                <a:r>
                  <a:rPr lang="en-US" dirty="0" err="1"/>
                  <a:t>Demikian</a:t>
                </a:r>
                <a:r>
                  <a:rPr lang="en-US" dirty="0"/>
                  <a:t> pula, </a:t>
                </a:r>
                <a:r>
                  <a:rPr lang="en-US" dirty="0" err="1"/>
                  <a:t>ada</a:t>
                </a:r>
                <a:r>
                  <a:rPr lang="en-US" dirty="0"/>
                  <a:t> </a:t>
                </a:r>
                <a:r>
                  <a:rPr lang="en-US" dirty="0" err="1"/>
                  <a:t>kesenjangan</a:t>
                </a:r>
                <a:r>
                  <a:rPr lang="en-US" dirty="0"/>
                  <a:t> </a:t>
                </a:r>
                <a:r>
                  <a:rPr lang="en-US" dirty="0" err="1"/>
                  <a:t>antara</a:t>
                </a:r>
                <a:r>
                  <a:rPr lang="en-US" dirty="0"/>
                  <a:t> </a:t>
                </a:r>
                <a:r>
                  <a:rPr lang="en-US" dirty="0" err="1"/>
                  <a:t>kasus</a:t>
                </a:r>
                <a:r>
                  <a:rPr lang="en-US" dirty="0"/>
                  <a:t> 2 dan 3 </a:t>
                </a:r>
                <a:r>
                  <a:rPr lang="en-US" dirty="0" err="1"/>
                  <a:t>ketika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lebih</a:t>
                </a:r>
                <a:r>
                  <a:rPr lang="en-US" dirty="0"/>
                  <a:t> </a:t>
                </a:r>
                <a:r>
                  <a:rPr lang="en-US" dirty="0" err="1"/>
                  <a:t>besar</a:t>
                </a:r>
                <a:r>
                  <a:rPr lang="en-US" dirty="0"/>
                  <a:t> </a:t>
                </a:r>
                <a:r>
                  <a:rPr lang="en-US" dirty="0" err="1"/>
                  <a:t>dari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D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D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D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func>
                          <m:funcPr>
                            <m:ctrlPr>
                              <a:rPr lang="en-ID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ID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D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ID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sub>
                            </m:sSub>
                          </m:fName>
                          <m:e>
                            <m:r>
                              <a:rPr lang="en-ID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tetapi</a:t>
                </a:r>
                <a:r>
                  <a:rPr lang="en-US" dirty="0"/>
                  <a:t> </a:t>
                </a:r>
                <a:r>
                  <a:rPr lang="en-US" dirty="0" err="1"/>
                  <a:t>tidak</a:t>
                </a:r>
                <a:r>
                  <a:rPr lang="en-US" dirty="0"/>
                  <a:t> </a:t>
                </a:r>
                <a:r>
                  <a:rPr lang="en-US" dirty="0" err="1"/>
                  <a:t>secara</a:t>
                </a:r>
                <a:r>
                  <a:rPr lang="en-US" dirty="0"/>
                  <a:t> </a:t>
                </a:r>
                <a:r>
                  <a:rPr lang="en-US" dirty="0" err="1"/>
                  <a:t>polinomial</a:t>
                </a:r>
                <a:r>
                  <a:rPr lang="en-US" dirty="0"/>
                  <a:t> </a:t>
                </a:r>
                <a:r>
                  <a:rPr lang="en-US" dirty="0" err="1"/>
                  <a:t>lebih</a:t>
                </a:r>
                <a:r>
                  <a:rPr lang="en-US" dirty="0"/>
                  <a:t> </a:t>
                </a:r>
                <a:r>
                  <a:rPr lang="en-US" dirty="0" err="1"/>
                  <a:t>besar</a:t>
                </a:r>
                <a:r>
                  <a:rPr lang="en-US" dirty="0"/>
                  <a:t>.</a:t>
                </a:r>
              </a:p>
              <a:p>
                <a:pPr algn="just"/>
                <a:r>
                  <a:rPr lang="en-US" dirty="0" err="1"/>
                  <a:t>Jika</a:t>
                </a:r>
                <a:r>
                  <a:rPr lang="en-US" dirty="0"/>
                  <a:t> </a:t>
                </a:r>
                <a:r>
                  <a:rPr lang="en-US" dirty="0" err="1"/>
                  <a:t>fungsi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 err="1"/>
                  <a:t>jatuh</a:t>
                </a:r>
                <a:r>
                  <a:rPr lang="en-US" dirty="0"/>
                  <a:t> </a:t>
                </a:r>
                <a:r>
                  <a:rPr lang="en-US" dirty="0" err="1"/>
                  <a:t>ke</a:t>
                </a:r>
                <a:r>
                  <a:rPr lang="en-US" dirty="0"/>
                  <a:t> </a:t>
                </a:r>
                <a:r>
                  <a:rPr lang="en-US" dirty="0" err="1"/>
                  <a:t>dalam</a:t>
                </a:r>
                <a:r>
                  <a:rPr lang="en-US" dirty="0"/>
                  <a:t> salah </a:t>
                </a:r>
                <a:r>
                  <a:rPr lang="en-US" dirty="0" err="1"/>
                  <a:t>satu</a:t>
                </a:r>
                <a:r>
                  <a:rPr lang="en-US" dirty="0"/>
                  <a:t> </a:t>
                </a:r>
                <a:r>
                  <a:rPr lang="en-US" dirty="0" err="1"/>
                  <a:t>dari</a:t>
                </a:r>
                <a:r>
                  <a:rPr lang="en-US" dirty="0"/>
                  <a:t> gap </a:t>
                </a:r>
                <a:r>
                  <a:rPr lang="en-US" dirty="0" err="1"/>
                  <a:t>ini</a:t>
                </a:r>
                <a:r>
                  <a:rPr lang="en-US" dirty="0"/>
                  <a:t>, </a:t>
                </a:r>
                <a:r>
                  <a:rPr lang="en-US" dirty="0" err="1"/>
                  <a:t>atau</a:t>
                </a:r>
                <a:r>
                  <a:rPr lang="en-US" dirty="0"/>
                  <a:t> </a:t>
                </a:r>
                <a:r>
                  <a:rPr lang="en-US" dirty="0" err="1"/>
                  <a:t>jika</a:t>
                </a:r>
                <a:r>
                  <a:rPr lang="en-US" dirty="0"/>
                  <a:t> </a:t>
                </a:r>
                <a:r>
                  <a:rPr lang="en-US" dirty="0" err="1"/>
                  <a:t>kondisi</a:t>
                </a:r>
                <a:r>
                  <a:rPr lang="en-US" dirty="0"/>
                  <a:t> </a:t>
                </a:r>
                <a:r>
                  <a:rPr lang="en-US" dirty="0" err="1"/>
                  <a:t>keteraturan</a:t>
                </a:r>
                <a:r>
                  <a:rPr lang="en-US" dirty="0"/>
                  <a:t> </a:t>
                </a:r>
                <a:r>
                  <a:rPr lang="en-US" dirty="0" err="1"/>
                  <a:t>dalam</a:t>
                </a:r>
                <a:r>
                  <a:rPr lang="en-US" dirty="0"/>
                  <a:t> </a:t>
                </a:r>
                <a:r>
                  <a:rPr lang="en-US" dirty="0" err="1"/>
                  <a:t>kasus</a:t>
                </a:r>
                <a:r>
                  <a:rPr lang="en-US" dirty="0"/>
                  <a:t> 3 </a:t>
                </a:r>
                <a:r>
                  <a:rPr lang="en-US" dirty="0" err="1"/>
                  <a:t>gagal</a:t>
                </a:r>
                <a:r>
                  <a:rPr lang="en-US" dirty="0"/>
                  <a:t> </a:t>
                </a:r>
                <a:r>
                  <a:rPr lang="en-US" dirty="0" err="1"/>
                  <a:t>ditahan</a:t>
                </a:r>
                <a:r>
                  <a:rPr lang="en-US" dirty="0"/>
                  <a:t>, Kita </a:t>
                </a:r>
                <a:r>
                  <a:rPr lang="en-US" dirty="0" err="1"/>
                  <a:t>tidak</a:t>
                </a:r>
                <a:r>
                  <a:rPr lang="en-US" dirty="0"/>
                  <a:t> </a:t>
                </a:r>
                <a:r>
                  <a:rPr lang="en-US" dirty="0" err="1"/>
                  <a:t>dapat</a:t>
                </a:r>
                <a:r>
                  <a:rPr lang="en-US" dirty="0"/>
                  <a:t> </a:t>
                </a:r>
                <a:r>
                  <a:rPr lang="en-US" dirty="0" err="1"/>
                  <a:t>menggunakan</a:t>
                </a:r>
                <a:r>
                  <a:rPr lang="en-US" dirty="0"/>
                  <a:t> </a:t>
                </a:r>
                <a:r>
                  <a:rPr lang="en-US" dirty="0" err="1"/>
                  <a:t>metode</a:t>
                </a:r>
                <a:r>
                  <a:rPr lang="en-US" dirty="0"/>
                  <a:t> master </a:t>
                </a:r>
                <a:r>
                  <a:rPr lang="en-US" dirty="0" err="1"/>
                  <a:t>untuk</a:t>
                </a:r>
                <a:r>
                  <a:rPr lang="en-US" dirty="0"/>
                  <a:t> </a:t>
                </a:r>
                <a:r>
                  <a:rPr lang="en-US" dirty="0" err="1"/>
                  <a:t>menyelesaikan</a:t>
                </a:r>
                <a:r>
                  <a:rPr lang="en-US" dirty="0"/>
                  <a:t> </a:t>
                </a:r>
                <a:r>
                  <a:rPr lang="en-US" dirty="0" err="1"/>
                  <a:t>pengulangan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E24FC2-991E-46EC-A6D5-F6F0B58016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95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FC29-BF50-45F4-A051-EDDBA7121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400"/>
            <a:ext cx="10515600" cy="993458"/>
          </a:xfrm>
        </p:spPr>
        <p:txBody>
          <a:bodyPr/>
          <a:lstStyle/>
          <a:p>
            <a:r>
              <a:rPr lang="en-ID" sz="4000" b="1" dirty="0" err="1"/>
              <a:t>Contoh</a:t>
            </a:r>
            <a:r>
              <a:rPr lang="en-ID" sz="4000" b="1" dirty="0"/>
              <a:t> </a:t>
            </a:r>
            <a:r>
              <a:rPr lang="en-ID" sz="4000" b="1" dirty="0" err="1"/>
              <a:t>Soal</a:t>
            </a:r>
            <a:r>
              <a:rPr lang="en-ID" sz="4000" b="1" dirty="0"/>
              <a:t> 3:</a:t>
            </a:r>
            <a:endParaRPr lang="en-US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6C180-0B5C-4C04-90D7-039588C00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00200"/>
            <a:ext cx="8577693" cy="447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83FFF-3E69-41DD-91D9-409ABE1D6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 err="1"/>
              <a:t>Contoh</a:t>
            </a:r>
            <a:r>
              <a:rPr lang="en-ID" b="1" dirty="0"/>
              <a:t> </a:t>
            </a:r>
            <a:r>
              <a:rPr lang="en-ID" b="1" dirty="0" err="1"/>
              <a:t>Soal</a:t>
            </a:r>
            <a:r>
              <a:rPr lang="en-ID" b="1" dirty="0"/>
              <a:t> 4: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306BE-5C55-4059-848D-7C28D3750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08183"/>
            <a:ext cx="7772400" cy="458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7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5ADBD-5A05-4892-A133-A7373EF42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97" y="450874"/>
            <a:ext cx="10515600" cy="993458"/>
          </a:xfrm>
        </p:spPr>
        <p:txBody>
          <a:bodyPr/>
          <a:lstStyle/>
          <a:p>
            <a:r>
              <a:rPr lang="en-ID" b="1" dirty="0" err="1"/>
              <a:t>Contoh</a:t>
            </a:r>
            <a:r>
              <a:rPr lang="en-ID" b="1" dirty="0"/>
              <a:t> </a:t>
            </a:r>
            <a:r>
              <a:rPr lang="en-ID" b="1" dirty="0" err="1"/>
              <a:t>Soal</a:t>
            </a:r>
            <a:r>
              <a:rPr lang="en-ID" b="1" dirty="0"/>
              <a:t> 5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4EC40-8D81-45EF-91B1-AFE26FEA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25" y="1524000"/>
            <a:ext cx="7932547" cy="488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5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8CAC4-C1F3-4E34-BE02-60EA67273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993458"/>
          </a:xfrm>
        </p:spPr>
        <p:txBody>
          <a:bodyPr/>
          <a:lstStyle/>
          <a:p>
            <a:r>
              <a:rPr lang="en-ID" sz="4000" b="1" dirty="0" err="1"/>
              <a:t>Contoh</a:t>
            </a:r>
            <a:r>
              <a:rPr lang="en-ID" sz="4000" b="1" dirty="0"/>
              <a:t> </a:t>
            </a:r>
            <a:r>
              <a:rPr lang="en-ID" sz="4000" b="1" dirty="0" err="1"/>
              <a:t>Soal</a:t>
            </a:r>
            <a:r>
              <a:rPr lang="en-ID" sz="4000" b="1" dirty="0"/>
              <a:t> 6:</a:t>
            </a:r>
            <a:endParaRPr lang="en-US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F0014-5C6B-46C0-A255-29FE8389E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79" y="1219200"/>
            <a:ext cx="718974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0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79C96-ADD9-432F-8216-D6AF0F1C1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/>
              <a:t>1. </a:t>
            </a:r>
            <a:r>
              <a:rPr lang="en-ID" b="1" dirty="0" err="1"/>
              <a:t>Paradigma</a:t>
            </a:r>
            <a:r>
              <a:rPr lang="en-ID" b="1" dirty="0"/>
              <a:t> Divide &amp; Conquer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79C6F-1B3B-4689-A53A-23DB318D6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D" dirty="0"/>
              <a:t>Divide &amp; Conquer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teknik</a:t>
            </a:r>
            <a:r>
              <a:rPr lang="en-ID" dirty="0"/>
              <a:t> </a:t>
            </a:r>
            <a:r>
              <a:rPr lang="en-ID" dirty="0" err="1"/>
              <a:t>algoritmik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memecah</a:t>
            </a:r>
            <a:r>
              <a:rPr lang="en-ID" dirty="0"/>
              <a:t> input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, </a:t>
            </a:r>
            <a:r>
              <a:rPr lang="en-ID" dirty="0" err="1"/>
              <a:t>memecahkan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di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b="1" dirty="0" err="1">
                <a:solidFill>
                  <a:srgbClr val="FF0000"/>
                </a:solidFill>
              </a:rPr>
              <a:t>rekursif</a:t>
            </a:r>
            <a:r>
              <a:rPr lang="en-ID" dirty="0"/>
              <a:t>, dan </a:t>
            </a:r>
            <a:r>
              <a:rPr lang="en-ID" dirty="0" err="1"/>
              <a:t>kemudian</a:t>
            </a:r>
            <a:r>
              <a:rPr lang="en-ID" dirty="0"/>
              <a:t> </a:t>
            </a:r>
            <a:r>
              <a:rPr lang="en-ID" dirty="0" err="1"/>
              <a:t>menggabungkan</a:t>
            </a:r>
            <a:r>
              <a:rPr lang="en-ID" dirty="0"/>
              <a:t> </a:t>
            </a:r>
            <a:r>
              <a:rPr lang="en-ID" dirty="0" err="1"/>
              <a:t>solusi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subproblem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solusi</a:t>
            </a:r>
            <a:r>
              <a:rPr lang="en-ID" dirty="0"/>
              <a:t> </a:t>
            </a:r>
            <a:r>
              <a:rPr lang="en-ID" dirty="0" err="1"/>
              <a:t>keseluruhan</a:t>
            </a:r>
            <a:r>
              <a:rPr lang="en-ID" dirty="0"/>
              <a:t>.</a:t>
            </a:r>
          </a:p>
          <a:p>
            <a:pPr algn="just"/>
            <a:r>
              <a:rPr lang="en-ID" dirty="0" err="1"/>
              <a:t>Menganalisis</a:t>
            </a:r>
            <a:r>
              <a:rPr lang="en-ID" dirty="0"/>
              <a:t> </a:t>
            </a:r>
            <a:r>
              <a:rPr lang="en-ID" i="1" dirty="0"/>
              <a:t>running time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algoritma</a:t>
            </a:r>
            <a:r>
              <a:rPr lang="en-ID" dirty="0"/>
              <a:t> </a:t>
            </a:r>
            <a:r>
              <a:rPr lang="en-ID" i="1" dirty="0"/>
              <a:t>divide &amp; conquer </a:t>
            </a:r>
            <a:r>
              <a:rPr lang="en-ID" dirty="0" err="1"/>
              <a:t>umumnya</a:t>
            </a:r>
            <a:r>
              <a:rPr lang="en-ID" dirty="0"/>
              <a:t> </a:t>
            </a:r>
            <a:r>
              <a:rPr lang="en-ID" dirty="0" err="1"/>
              <a:t>melibatkan</a:t>
            </a:r>
            <a:r>
              <a:rPr lang="en-ID" dirty="0"/>
              <a:t> </a:t>
            </a:r>
            <a:r>
              <a:rPr lang="en-ID" dirty="0" err="1"/>
              <a:t>penyelesaian</a:t>
            </a:r>
            <a:r>
              <a:rPr lang="en-ID" dirty="0"/>
              <a:t> </a:t>
            </a:r>
            <a:r>
              <a:rPr lang="en-ID" dirty="0" err="1"/>
              <a:t>rekurensi</a:t>
            </a:r>
            <a:r>
              <a:rPr lang="en-ID" dirty="0"/>
              <a:t> yang </a:t>
            </a:r>
            <a:r>
              <a:rPr lang="en-ID" dirty="0" err="1"/>
              <a:t>membatasi</a:t>
            </a:r>
            <a:r>
              <a:rPr lang="en-ID" dirty="0"/>
              <a:t> </a:t>
            </a:r>
            <a:r>
              <a:rPr lang="en-ID" i="1" dirty="0"/>
              <a:t>running time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rekursif</a:t>
            </a:r>
            <a:r>
              <a:rPr lang="en-ID" dirty="0"/>
              <a:t> pada instance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kecil</a:t>
            </a:r>
            <a:endParaRPr lang="en-ID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99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4A02-C1FA-4A90-A923-A5DDEB83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 err="1"/>
              <a:t>Perpanjangan</a:t>
            </a:r>
            <a:r>
              <a:rPr lang="en-ID" b="1" dirty="0"/>
              <a:t> </a:t>
            </a:r>
            <a:r>
              <a:rPr lang="en-ID" b="1" dirty="0" err="1"/>
              <a:t>Teorema</a:t>
            </a:r>
            <a:r>
              <a:rPr lang="en-ID" b="1" dirty="0"/>
              <a:t> Master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2AE99-8E29-41AB-9624-D884A0FCE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62200"/>
            <a:ext cx="7848600" cy="206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8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752600"/>
            <a:ext cx="6226486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8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3860" y="2133600"/>
            <a:ext cx="66370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err="1"/>
              <a:t>Sesi</a:t>
            </a:r>
            <a:r>
              <a:rPr lang="en-US" sz="6000" b="1" dirty="0"/>
              <a:t> </a:t>
            </a:r>
            <a:r>
              <a:rPr lang="en-US" sz="6000" b="1" dirty="0" err="1"/>
              <a:t>Materi</a:t>
            </a:r>
            <a:r>
              <a:rPr lang="en-US" sz="6000" b="1" dirty="0"/>
              <a:t> </a:t>
            </a:r>
            <a:r>
              <a:rPr lang="en-US" sz="6000" b="1" dirty="0" err="1"/>
              <a:t>Berakhir</a:t>
            </a:r>
            <a:endParaRPr lang="en-US" sz="6000" b="1" dirty="0"/>
          </a:p>
          <a:p>
            <a:pPr algn="ctr"/>
            <a:r>
              <a:rPr lang="en-US" sz="6000" b="1" dirty="0"/>
              <a:t>TERIMA KASIH</a:t>
            </a:r>
          </a:p>
        </p:txBody>
      </p:sp>
    </p:spTree>
    <p:extLst>
      <p:ext uri="{BB962C8B-B14F-4D97-AF65-F5344CB8AC3E}">
        <p14:creationId xmlns:p14="http://schemas.microsoft.com/office/powerpoint/2010/main" val="255722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99F6-4225-4708-9825-64FB2729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7200"/>
            <a:ext cx="10515600" cy="993458"/>
          </a:xfrm>
        </p:spPr>
        <p:txBody>
          <a:bodyPr/>
          <a:lstStyle/>
          <a:p>
            <a:r>
              <a:rPr lang="en-ID" b="1" dirty="0"/>
              <a:t>2. </a:t>
            </a:r>
            <a:r>
              <a:rPr lang="en-ID" b="1" dirty="0" err="1"/>
              <a:t>Pengenalan</a:t>
            </a:r>
            <a:r>
              <a:rPr lang="en-ID" b="1" dirty="0"/>
              <a:t> </a:t>
            </a:r>
            <a:r>
              <a:rPr lang="en-ID" b="1" dirty="0" err="1"/>
              <a:t>Rekurensi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D9B9-8DCD-4AE9-ADAD-6C51706F7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0846" y="1438914"/>
                <a:ext cx="11049000" cy="4351338"/>
              </a:xfrm>
            </p:spPr>
            <p:txBody>
              <a:bodyPr/>
              <a:lstStyle/>
              <a:p>
                <a:r>
                  <a:rPr lang="en-US" dirty="0" err="1"/>
                  <a:t>Rekurensi</a:t>
                </a:r>
                <a:r>
                  <a:rPr lang="en-US" dirty="0"/>
                  <a:t> </a:t>
                </a:r>
                <a:r>
                  <a:rPr lang="en-US" dirty="0" err="1"/>
                  <a:t>adalah</a:t>
                </a:r>
                <a:r>
                  <a:rPr lang="en-US" dirty="0"/>
                  <a:t> </a:t>
                </a:r>
                <a:r>
                  <a:rPr lang="en-US" dirty="0" err="1"/>
                  <a:t>persamaan</a:t>
                </a:r>
                <a:r>
                  <a:rPr lang="en-US" dirty="0"/>
                  <a:t> </a:t>
                </a:r>
                <a:r>
                  <a:rPr lang="en-US" dirty="0" err="1"/>
                  <a:t>atau</a:t>
                </a:r>
                <a:r>
                  <a:rPr lang="en-US" dirty="0"/>
                  <a:t> </a:t>
                </a:r>
                <a:r>
                  <a:rPr lang="en-US" dirty="0" err="1"/>
                  <a:t>ketidaksetaraan</a:t>
                </a:r>
                <a:r>
                  <a:rPr lang="en-US" dirty="0"/>
                  <a:t> yang </a:t>
                </a:r>
                <a:r>
                  <a:rPr lang="en-US" dirty="0" err="1"/>
                  <a:t>menggambarkan</a:t>
                </a:r>
                <a:r>
                  <a:rPr lang="en-US" dirty="0"/>
                  <a:t> </a:t>
                </a:r>
                <a:r>
                  <a:rPr lang="en-US" dirty="0" err="1"/>
                  <a:t>fungsi</a:t>
                </a:r>
                <a:r>
                  <a:rPr lang="en-US" dirty="0"/>
                  <a:t> </a:t>
                </a:r>
                <a:r>
                  <a:rPr lang="en-US" dirty="0" err="1"/>
                  <a:t>terkait</a:t>
                </a:r>
                <a:r>
                  <a:rPr lang="en-US" dirty="0"/>
                  <a:t> </a:t>
                </a:r>
                <a:r>
                  <a:rPr lang="en-US" dirty="0" err="1"/>
                  <a:t>nilainya</a:t>
                </a:r>
                <a:r>
                  <a:rPr lang="en-US" dirty="0"/>
                  <a:t> pada input yang </a:t>
                </a:r>
                <a:r>
                  <a:rPr lang="en-US" dirty="0" err="1"/>
                  <a:t>lebih</a:t>
                </a:r>
                <a:r>
                  <a:rPr lang="en-US" dirty="0"/>
                  <a:t> </a:t>
                </a:r>
                <a:r>
                  <a:rPr lang="en-US" dirty="0" err="1"/>
                  <a:t>kecil</a:t>
                </a:r>
                <a:r>
                  <a:rPr lang="en-US" dirty="0"/>
                  <a:t>. </a:t>
                </a:r>
                <a:r>
                  <a:rPr lang="en-US" dirty="0" err="1"/>
                  <a:t>Ini</a:t>
                </a:r>
                <a:r>
                  <a:rPr lang="en-US" dirty="0"/>
                  <a:t> </a:t>
                </a:r>
                <a:r>
                  <a:rPr lang="en-US" dirty="0" err="1"/>
                  <a:t>adalah</a:t>
                </a:r>
                <a:r>
                  <a:rPr lang="en-US" dirty="0"/>
                  <a:t> </a:t>
                </a:r>
                <a:r>
                  <a:rPr lang="en-US" dirty="0" err="1"/>
                  <a:t>fungsi</a:t>
                </a:r>
                <a:r>
                  <a:rPr lang="en-US" dirty="0"/>
                  <a:t> yang </a:t>
                </a:r>
                <a:r>
                  <a:rPr lang="en-US" dirty="0" err="1"/>
                  <a:t>diekspresikan</a:t>
                </a:r>
                <a:r>
                  <a:rPr lang="en-US" dirty="0"/>
                  <a:t> </a:t>
                </a:r>
                <a:r>
                  <a:rPr lang="en-US" dirty="0" err="1"/>
                  <a:t>secara</a:t>
                </a:r>
                <a:r>
                  <a:rPr lang="en-US" dirty="0"/>
                  <a:t> </a:t>
                </a:r>
                <a:r>
                  <a:rPr lang="en-US" dirty="0" err="1"/>
                  <a:t>rekursif</a:t>
                </a:r>
                <a:endParaRPr lang="en-US" dirty="0"/>
              </a:p>
              <a:p>
                <a:r>
                  <a:rPr lang="en-US" dirty="0" err="1"/>
                  <a:t>Ketika</a:t>
                </a:r>
                <a:r>
                  <a:rPr lang="en-US" dirty="0"/>
                  <a:t> </a:t>
                </a:r>
                <a:r>
                  <a:rPr lang="en-US" dirty="0" err="1"/>
                  <a:t>suatu</a:t>
                </a:r>
                <a:r>
                  <a:rPr lang="en-US" dirty="0"/>
                  <a:t> </a:t>
                </a:r>
                <a:r>
                  <a:rPr lang="en-US" dirty="0" err="1"/>
                  <a:t>algoritma</a:t>
                </a:r>
                <a:r>
                  <a:rPr lang="en-US" dirty="0"/>
                  <a:t> </a:t>
                </a:r>
                <a:r>
                  <a:rPr lang="en-US" dirty="0" err="1"/>
                  <a:t>berisi</a:t>
                </a:r>
                <a:r>
                  <a:rPr lang="en-US" dirty="0"/>
                  <a:t> </a:t>
                </a:r>
                <a:r>
                  <a:rPr lang="en-US" dirty="0" err="1"/>
                  <a:t>panggilan</a:t>
                </a:r>
                <a:r>
                  <a:rPr lang="en-US" dirty="0"/>
                  <a:t> </a:t>
                </a:r>
                <a:r>
                  <a:rPr lang="en-US" dirty="0" err="1"/>
                  <a:t>rekursif</a:t>
                </a:r>
                <a:r>
                  <a:rPr lang="en-US" dirty="0"/>
                  <a:t> </a:t>
                </a:r>
                <a:r>
                  <a:rPr lang="en-US" dirty="0" err="1"/>
                  <a:t>untuk</a:t>
                </a:r>
                <a:r>
                  <a:rPr lang="en-US" dirty="0"/>
                  <a:t> </a:t>
                </a:r>
                <a:r>
                  <a:rPr lang="en-US" dirty="0" err="1"/>
                  <a:t>dirinya</a:t>
                </a:r>
                <a:r>
                  <a:rPr lang="en-US" dirty="0"/>
                  <a:t> </a:t>
                </a:r>
                <a:r>
                  <a:rPr lang="en-US" dirty="0" err="1"/>
                  <a:t>sendiri</a:t>
                </a:r>
                <a:r>
                  <a:rPr lang="en-US" dirty="0"/>
                  <a:t>, </a:t>
                </a:r>
                <a:r>
                  <a:rPr lang="en-US" i="1" dirty="0"/>
                  <a:t>running time</a:t>
                </a:r>
                <a:r>
                  <a:rPr lang="en-US" dirty="0"/>
                  <a:t>-</a:t>
                </a:r>
                <a:r>
                  <a:rPr lang="en-US" dirty="0" err="1"/>
                  <a:t>nya</a:t>
                </a:r>
                <a:r>
                  <a:rPr lang="en-US" i="1" dirty="0"/>
                  <a:t> </a:t>
                </a:r>
                <a:r>
                  <a:rPr lang="en-US" dirty="0" err="1"/>
                  <a:t>sering</a:t>
                </a:r>
                <a:r>
                  <a:rPr lang="en-US" dirty="0"/>
                  <a:t> </a:t>
                </a:r>
                <a:r>
                  <a:rPr lang="en-US" dirty="0" err="1"/>
                  <a:t>dapat</a:t>
                </a:r>
                <a:r>
                  <a:rPr lang="en-US" dirty="0"/>
                  <a:t> </a:t>
                </a:r>
                <a:r>
                  <a:rPr lang="en-US" dirty="0" err="1"/>
                  <a:t>dijelaskan</a:t>
                </a:r>
                <a:r>
                  <a:rPr lang="en-US" dirty="0"/>
                  <a:t> </a:t>
                </a: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:r>
                  <a:rPr lang="en-US" dirty="0" err="1"/>
                  <a:t>perulangan</a:t>
                </a:r>
                <a:endParaRPr lang="en-US" dirty="0"/>
              </a:p>
              <a:p>
                <a:r>
                  <a:rPr lang="en-US" dirty="0" err="1"/>
                  <a:t>Sebagai</a:t>
                </a:r>
                <a:r>
                  <a:rPr lang="en-US" dirty="0"/>
                  <a:t> </a:t>
                </a:r>
                <a:r>
                  <a:rPr lang="en-US" dirty="0" err="1"/>
                  <a:t>contoh</a:t>
                </a:r>
                <a:r>
                  <a:rPr lang="en-US" dirty="0"/>
                  <a:t>, running time worst case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 err="1"/>
                  <a:t>dari</a:t>
                </a:r>
                <a:r>
                  <a:rPr lang="en-US" dirty="0"/>
                  <a:t> </a:t>
                </a:r>
                <a:r>
                  <a:rPr lang="en-US" dirty="0" err="1"/>
                  <a:t>algoritma</a:t>
                </a:r>
                <a:r>
                  <a:rPr lang="en-US" dirty="0"/>
                  <a:t> merge-sort </a:t>
                </a:r>
                <a:r>
                  <a:rPr lang="en-US" dirty="0" err="1"/>
                  <a:t>dapat</a:t>
                </a:r>
                <a:r>
                  <a:rPr lang="en-US" dirty="0"/>
                  <a:t> </a:t>
                </a:r>
                <a:r>
                  <a:rPr lang="en-US" dirty="0" err="1"/>
                  <a:t>dideskripsikan</a:t>
                </a:r>
                <a:r>
                  <a:rPr lang="en-US" dirty="0"/>
                  <a:t> </a:t>
                </a: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:r>
                  <a:rPr lang="en-US" dirty="0" err="1"/>
                  <a:t>perulangan</a:t>
                </a:r>
                <a:r>
                  <a:rPr lang="en-US" dirty="0"/>
                  <a:t>: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D9B9-8DCD-4AE9-ADAD-6C51706F7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846" y="1438914"/>
                <a:ext cx="11049000" cy="4351338"/>
              </a:xfrm>
              <a:blipFill>
                <a:blip r:embed="rId2"/>
                <a:stretch>
                  <a:fillRect l="-99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E644F8A-3659-44C6-A07F-1618A47A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4583622"/>
            <a:ext cx="5105400" cy="167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0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62FC-85A3-402E-A1BA-D83EAAA3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 err="1"/>
              <a:t>Bedah</a:t>
            </a:r>
            <a:r>
              <a:rPr lang="en-ID" b="1" dirty="0"/>
              <a:t> </a:t>
            </a:r>
            <a:r>
              <a:rPr lang="en-ID" b="1" dirty="0" err="1"/>
              <a:t>Algoritma</a:t>
            </a:r>
            <a:r>
              <a:rPr lang="en-ID" b="1" dirty="0"/>
              <a:t> Merge-Sort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FCABC-0A68-4E0B-B56C-06E0D997C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algoritma</a:t>
            </a:r>
            <a:r>
              <a:rPr lang="en-ID" dirty="0"/>
              <a:t> sorting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paradigma</a:t>
            </a:r>
            <a:r>
              <a:rPr lang="en-ID" dirty="0"/>
              <a:t> divide &amp; conquer</a:t>
            </a:r>
          </a:p>
          <a:p>
            <a:r>
              <a:rPr lang="en-ID" dirty="0"/>
              <a:t>Running time worst case-</a:t>
            </a:r>
            <a:r>
              <a:rPr lang="en-ID" dirty="0" err="1"/>
              <a:t>nya</a:t>
            </a:r>
            <a:r>
              <a:rPr lang="en-ID" dirty="0"/>
              <a:t> </a:t>
            </a:r>
            <a:r>
              <a:rPr lang="en-ID" dirty="0" err="1"/>
              <a:t>mempunyai</a:t>
            </a:r>
            <a:r>
              <a:rPr lang="en-ID" dirty="0"/>
              <a:t> </a:t>
            </a:r>
            <a:r>
              <a:rPr lang="en-ID" dirty="0" err="1"/>
              <a:t>laju</a:t>
            </a:r>
            <a:r>
              <a:rPr lang="en-ID" dirty="0"/>
              <a:t> </a:t>
            </a:r>
            <a:r>
              <a:rPr lang="en-ID" dirty="0" err="1"/>
              <a:t>pertumbuhan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rendah</a:t>
            </a:r>
            <a:r>
              <a:rPr lang="en-ID" dirty="0"/>
              <a:t> </a:t>
            </a:r>
            <a:r>
              <a:rPr lang="en-ID" dirty="0" err="1"/>
              <a:t>dibandingkan</a:t>
            </a:r>
            <a:r>
              <a:rPr lang="en-ID" dirty="0"/>
              <a:t> insertion sort</a:t>
            </a:r>
          </a:p>
          <a:p>
            <a:r>
              <a:rPr lang="en-ID" dirty="0"/>
              <a:t>Karena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berhadapan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subproblem,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notasikan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subproblem </a:t>
            </a:r>
            <a:r>
              <a:rPr lang="en-ID" dirty="0" err="1"/>
              <a:t>sebagai</a:t>
            </a:r>
            <a:r>
              <a:rPr lang="en-ID" dirty="0"/>
              <a:t> sorting </a:t>
            </a:r>
            <a:r>
              <a:rPr lang="en-ID" dirty="0" err="1"/>
              <a:t>sebuah</a:t>
            </a:r>
            <a:r>
              <a:rPr lang="en-ID" dirty="0"/>
              <a:t> subarray </a:t>
            </a:r>
            <a:r>
              <a:rPr lang="en-ID" dirty="0">
                <a:solidFill>
                  <a:srgbClr val="FF0000"/>
                </a:solidFill>
              </a:rPr>
              <a:t>A[</a:t>
            </a:r>
            <a:r>
              <a:rPr lang="en-ID" dirty="0" err="1">
                <a:solidFill>
                  <a:srgbClr val="FF0000"/>
                </a:solidFill>
              </a:rPr>
              <a:t>p..r</a:t>
            </a:r>
            <a:r>
              <a:rPr lang="en-ID" dirty="0">
                <a:solidFill>
                  <a:srgbClr val="FF0000"/>
                </a:solidFill>
              </a:rPr>
              <a:t>]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/>
              <a:t>Inisialisasi</a:t>
            </a:r>
            <a:r>
              <a:rPr lang="en-US" dirty="0"/>
              <a:t>, p=1 dan r=n,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berubah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perulangan</a:t>
            </a:r>
            <a:r>
              <a:rPr lang="en-US" dirty="0"/>
              <a:t> subproblem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4572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E982B-3032-44DC-AE7D-A079565A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01662"/>
            <a:ext cx="10515600" cy="993458"/>
          </a:xfrm>
        </p:spPr>
        <p:txBody>
          <a:bodyPr/>
          <a:lstStyle/>
          <a:p>
            <a:r>
              <a:rPr lang="en-ID" b="1" dirty="0" err="1"/>
              <a:t>Bedah</a:t>
            </a:r>
            <a:r>
              <a:rPr lang="en-ID" b="1" dirty="0"/>
              <a:t> </a:t>
            </a:r>
            <a:r>
              <a:rPr lang="en-ID" b="1" dirty="0" err="1"/>
              <a:t>Algoritma</a:t>
            </a:r>
            <a:r>
              <a:rPr lang="en-ID" b="1" dirty="0"/>
              <a:t> Merge-Sort (2)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7DA1C-BD59-4E71-BCAD-1AA279E33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11582400" cy="4351338"/>
          </a:xfrm>
        </p:spPr>
        <p:txBody>
          <a:bodyPr/>
          <a:lstStyle/>
          <a:p>
            <a:pPr marL="0" indent="0">
              <a:buNone/>
            </a:pP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mengurutkan</a:t>
            </a:r>
            <a:r>
              <a:rPr lang="en-ID" dirty="0"/>
              <a:t> A[</a:t>
            </a:r>
            <a:r>
              <a:rPr lang="en-ID" dirty="0" err="1"/>
              <a:t>p..r</a:t>
            </a:r>
            <a:r>
              <a:rPr lang="en-ID" dirty="0"/>
              <a:t>]:</a:t>
            </a:r>
          </a:p>
          <a:p>
            <a:r>
              <a:rPr lang="en-ID" b="1" dirty="0"/>
              <a:t>Divide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membagi</a:t>
            </a:r>
            <a:r>
              <a:rPr lang="en-ID" dirty="0"/>
              <a:t> input </a:t>
            </a:r>
            <a:r>
              <a:rPr lang="en-ID" dirty="0" err="1"/>
              <a:t>menjadi</a:t>
            </a:r>
            <a:r>
              <a:rPr lang="en-ID" dirty="0"/>
              <a:t> 2 subarray A[</a:t>
            </a:r>
            <a:r>
              <a:rPr lang="en-ID" dirty="0" err="1"/>
              <a:t>p..q</a:t>
            </a:r>
            <a:r>
              <a:rPr lang="en-ID" dirty="0"/>
              <a:t>] dan A[q+1 .. r]</a:t>
            </a:r>
          </a:p>
          <a:p>
            <a:r>
              <a:rPr lang="en-ID" b="1" dirty="0"/>
              <a:t>Conquer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rekursif</a:t>
            </a:r>
            <a:r>
              <a:rPr lang="en-ID" dirty="0"/>
              <a:t> </a:t>
            </a:r>
            <a:r>
              <a:rPr lang="en-ID" dirty="0" err="1"/>
              <a:t>mengurutkan</a:t>
            </a:r>
            <a:r>
              <a:rPr lang="en-ID" dirty="0"/>
              <a:t> subarray A[</a:t>
            </a:r>
            <a:r>
              <a:rPr lang="en-ID" dirty="0" err="1"/>
              <a:t>p..q</a:t>
            </a:r>
            <a:r>
              <a:rPr lang="en-ID" dirty="0"/>
              <a:t>] dan A[q+1 .. r]</a:t>
            </a:r>
          </a:p>
          <a:p>
            <a:r>
              <a:rPr lang="en-US" b="1" dirty="0"/>
              <a:t>Combine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menggabungkan</a:t>
            </a:r>
            <a:r>
              <a:rPr lang="en-US" dirty="0"/>
              <a:t> 2 subarray </a:t>
            </a:r>
            <a:r>
              <a:rPr lang="en-US" dirty="0" err="1"/>
              <a:t>terurut</a:t>
            </a:r>
            <a:r>
              <a:rPr lang="en-US" dirty="0"/>
              <a:t> </a:t>
            </a:r>
            <a:r>
              <a:rPr lang="en-ID" dirty="0"/>
              <a:t>A[</a:t>
            </a:r>
            <a:r>
              <a:rPr lang="en-ID" dirty="0" err="1"/>
              <a:t>p..q</a:t>
            </a:r>
            <a:r>
              <a:rPr lang="en-ID" dirty="0"/>
              <a:t>] dan A[q+1 .. r]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menghasilkan</a:t>
            </a:r>
            <a:r>
              <a:rPr lang="en-ID" dirty="0"/>
              <a:t> 1 subarray </a:t>
            </a:r>
            <a:r>
              <a:rPr lang="en-ID" dirty="0" err="1"/>
              <a:t>terurut</a:t>
            </a:r>
            <a:r>
              <a:rPr lang="en-ID" dirty="0"/>
              <a:t> A[</a:t>
            </a:r>
            <a:r>
              <a:rPr lang="en-ID" dirty="0" err="1"/>
              <a:t>p..r</a:t>
            </a:r>
            <a:r>
              <a:rPr lang="en-ID" dirty="0"/>
              <a:t>]</a:t>
            </a:r>
          </a:p>
          <a:p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menyelesaikan</a:t>
            </a:r>
            <a:r>
              <a:rPr lang="en-ID" dirty="0"/>
              <a:t> </a:t>
            </a:r>
            <a:r>
              <a:rPr lang="en-ID" dirty="0" err="1"/>
              <a:t>langkah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prosedur</a:t>
            </a:r>
            <a:r>
              <a:rPr lang="en-ID" dirty="0"/>
              <a:t> MERGE(A, p, q, r)</a:t>
            </a:r>
          </a:p>
          <a:p>
            <a:r>
              <a:rPr lang="en-ID" dirty="0" err="1"/>
              <a:t>Rekursi</a:t>
            </a:r>
            <a:r>
              <a:rPr lang="en-ID" dirty="0"/>
              <a:t> </a:t>
            </a:r>
            <a:r>
              <a:rPr lang="en-ID" dirty="0" err="1"/>
              <a:t>berhenti</a:t>
            </a:r>
            <a:r>
              <a:rPr lang="en-ID" dirty="0"/>
              <a:t> </a:t>
            </a:r>
            <a:r>
              <a:rPr lang="en-ID" dirty="0" err="1"/>
              <a:t>apabila</a:t>
            </a:r>
            <a:r>
              <a:rPr lang="en-ID" dirty="0"/>
              <a:t> subarray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1 </a:t>
            </a:r>
            <a:r>
              <a:rPr lang="en-ID" dirty="0" err="1"/>
              <a:t>elemen</a:t>
            </a:r>
            <a:r>
              <a:rPr lang="en-ID" dirty="0"/>
              <a:t> (</a:t>
            </a:r>
            <a:r>
              <a:rPr lang="en-ID" dirty="0" err="1"/>
              <a:t>secara</a:t>
            </a:r>
            <a:r>
              <a:rPr lang="en-ID" dirty="0"/>
              <a:t> trivial </a:t>
            </a:r>
            <a:r>
              <a:rPr lang="en-ID" dirty="0" err="1"/>
              <a:t>terurut</a:t>
            </a:r>
            <a:r>
              <a:rPr lang="en-ID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1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589BF-C56F-410C-90D9-91468A69C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 err="1"/>
              <a:t>Bedah</a:t>
            </a:r>
            <a:r>
              <a:rPr lang="en-ID" b="1" dirty="0"/>
              <a:t> </a:t>
            </a:r>
            <a:r>
              <a:rPr lang="en-ID" b="1" dirty="0" err="1"/>
              <a:t>Algoritma</a:t>
            </a:r>
            <a:r>
              <a:rPr lang="en-ID" b="1" dirty="0"/>
              <a:t> Merge-Sort (3)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F184D-4BCA-4814-9927-6F9571BAE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/>
              <a:t>Pseudocode Merge Sort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3D45D-C369-4317-8079-47F65A715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362200"/>
            <a:ext cx="7315200" cy="38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0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BF36BE-D32A-47DD-9442-2EA61C0F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47799"/>
            <a:ext cx="8844372" cy="57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8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pad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pad" id="{838AE8CD-ACCD-43B5-A11D-B87015102E73}" vid="{7EA89ED8-0A9A-4AB3-BDA1-44B5B96772ED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Unpad</Template>
  <TotalTime>3642</TotalTime>
  <Words>2320</Words>
  <Application>Microsoft Office PowerPoint</Application>
  <PresentationFormat>Widescreen</PresentationFormat>
  <Paragraphs>173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Century Schoolbook</vt:lpstr>
      <vt:lpstr>Unpad</vt:lpstr>
      <vt:lpstr>PowerPoint Presentation</vt:lpstr>
      <vt:lpstr>Pembahasan Materi </vt:lpstr>
      <vt:lpstr>Tujuan Pembelajaran</vt:lpstr>
      <vt:lpstr>1. Paradigma Divide &amp; Conquer</vt:lpstr>
      <vt:lpstr>2. Pengenalan Rekurensi</vt:lpstr>
      <vt:lpstr>Bedah Algoritma Merge-Sort</vt:lpstr>
      <vt:lpstr>Bedah Algoritma Merge-Sort (2)</vt:lpstr>
      <vt:lpstr>Bedah Algoritma Merge-Sort (3)</vt:lpstr>
      <vt:lpstr>PowerPoint Presentation</vt:lpstr>
      <vt:lpstr>Bedah Algoritma Merge-Sort (4)</vt:lpstr>
      <vt:lpstr>PowerPoint Presentation</vt:lpstr>
      <vt:lpstr>Running Time MERGE</vt:lpstr>
      <vt:lpstr>Contoh:</vt:lpstr>
      <vt:lpstr>PowerPoint Presentation</vt:lpstr>
      <vt:lpstr>Ringkasan Paradigma Divide &amp; Conquer</vt:lpstr>
      <vt:lpstr>Analisa Paradigma Divide &amp; Conquer</vt:lpstr>
      <vt:lpstr>3. Menyelesaikan Rekurensi</vt:lpstr>
      <vt:lpstr>3.1 Metode Subtitusi</vt:lpstr>
      <vt:lpstr>Contoh Soal 1:</vt:lpstr>
      <vt:lpstr>Contoh Soal 1 (2)</vt:lpstr>
      <vt:lpstr>Perubahan Variabel</vt:lpstr>
      <vt:lpstr>3.2 Metode Recursion-tree</vt:lpstr>
      <vt:lpstr>3.2 Metode Recursion-tree (2)</vt:lpstr>
      <vt:lpstr>3.2 Metode Recursion-tree (3)</vt:lpstr>
      <vt:lpstr>3.2 Metode Recursion-tree (4)</vt:lpstr>
      <vt:lpstr>Contoh Soal 2:</vt:lpstr>
      <vt:lpstr>Contoh Soal 2 (2)</vt:lpstr>
      <vt:lpstr>Contoh Soal 2 (3)</vt:lpstr>
      <vt:lpstr>Contoh Soal 2 (4)</vt:lpstr>
      <vt:lpstr>Contoh Soal 2 (5)</vt:lpstr>
      <vt:lpstr>Contoh Soal 2 (6)</vt:lpstr>
      <vt:lpstr>3.3 Metode Master</vt:lpstr>
      <vt:lpstr>Teorema Metode Master</vt:lpstr>
      <vt:lpstr>Peringatan</vt:lpstr>
      <vt:lpstr>Peringatan (2)</vt:lpstr>
      <vt:lpstr>Contoh Soal 3:</vt:lpstr>
      <vt:lpstr>Contoh Soal 4:</vt:lpstr>
      <vt:lpstr>Contoh Soal 5</vt:lpstr>
      <vt:lpstr>Contoh Soal 6:</vt:lpstr>
      <vt:lpstr>Perpanjangan Teorema Master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Mira Suryani</dc:creator>
  <cp:lastModifiedBy>Mira Suryani</cp:lastModifiedBy>
  <cp:revision>175</cp:revision>
  <cp:lastPrinted>2019-03-17T18:52:24Z</cp:lastPrinted>
  <dcterms:created xsi:type="dcterms:W3CDTF">2017-02-19T17:44:30Z</dcterms:created>
  <dcterms:modified xsi:type="dcterms:W3CDTF">2019-03-17T18:56:03Z</dcterms:modified>
</cp:coreProperties>
</file>